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</p:sldMasterIdLst>
  <p:notesMasterIdLst>
    <p:notesMasterId r:id="rId19"/>
  </p:notesMasterIdLst>
  <p:sldIdLst>
    <p:sldId id="256" r:id="rId3"/>
    <p:sldId id="270" r:id="rId4"/>
    <p:sldId id="269" r:id="rId5"/>
    <p:sldId id="271" r:id="rId6"/>
    <p:sldId id="267" r:id="rId7"/>
    <p:sldId id="258" r:id="rId8"/>
    <p:sldId id="275" r:id="rId9"/>
    <p:sldId id="276" r:id="rId10"/>
    <p:sldId id="259" r:id="rId11"/>
    <p:sldId id="261" r:id="rId12"/>
    <p:sldId id="272" r:id="rId13"/>
    <p:sldId id="263" r:id="rId14"/>
    <p:sldId id="264" r:id="rId15"/>
    <p:sldId id="277" r:id="rId16"/>
    <p:sldId id="274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EAE5-7027-4162-9AF5-3017D8231A66}" type="datetimeFigureOut">
              <a:rPr kumimoji="1" lang="en-US" altLang="ja-JP"/>
              <a:t>3/16/2015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9241-FA57-4F97-AF7E-9EBEDE5A40E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33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8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8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55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0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38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225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01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1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0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35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2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46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87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08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241-FA57-4F97-AF7E-9EBEDE5A40E4}" type="slidenum">
              <a:rPr kumimoji="1"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27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5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3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1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74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1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51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4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70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44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056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9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07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40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66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651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9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24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141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6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21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9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9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7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5999FAD-AB05-43D3-A76B-BC146A7A8637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783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299" y="27446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/>
                <a:ea typeface="ＭＳ Ｐゴシック"/>
              </a:rPr>
              <a:t>偏光で見る星雲の姿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5849" y="3853093"/>
            <a:ext cx="9144000" cy="223183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+mn-ea"/>
              </a:rPr>
              <a:t>銀河学校</a:t>
            </a:r>
            <a:r>
              <a:rPr kumimoji="1" lang="en-US" altLang="ja-JP" dirty="0">
                <a:latin typeface="+mn-ea"/>
              </a:rPr>
              <a:t>2014</a:t>
            </a:r>
            <a:r>
              <a:rPr kumimoji="1" lang="ja-JP" altLang="en-US" dirty="0">
                <a:latin typeface="+mn-ea"/>
              </a:rPr>
              <a:t>　</a:t>
            </a:r>
            <a:r>
              <a:rPr kumimoji="1" lang="en-US" altLang="ja-JP" dirty="0">
                <a:latin typeface="+mn-ea"/>
              </a:rPr>
              <a:t>C</a:t>
            </a:r>
            <a:r>
              <a:rPr kumimoji="1" lang="ja-JP" altLang="en-US" dirty="0">
                <a:latin typeface="+mn-ea"/>
              </a:rPr>
              <a:t>班</a:t>
            </a:r>
          </a:p>
          <a:p>
            <a:r>
              <a:rPr kumimoji="1" lang="ja-JP" altLang="en-US" dirty="0">
                <a:latin typeface="+mn-ea"/>
              </a:rPr>
              <a:t>杉山純菜　田中舞　長谷部匡敏　寺村まどか</a:t>
            </a:r>
          </a:p>
          <a:p>
            <a:r>
              <a:rPr kumimoji="1" lang="ja-JP" altLang="en-US" dirty="0">
                <a:latin typeface="+mn-ea"/>
              </a:rPr>
              <a:t>柳楽裕介　西村南海　吉田真琴 阿部峰也</a:t>
            </a:r>
          </a:p>
          <a:p>
            <a:r>
              <a:rPr kumimoji="1" lang="ja-JP" altLang="en-US" dirty="0">
                <a:latin typeface="+mn-ea"/>
              </a:rPr>
              <a:t>佐川和　佐々木美波　金野亜美  鈴木理花子</a:t>
            </a:r>
          </a:p>
        </p:txBody>
      </p:sp>
    </p:spTree>
    <p:extLst>
      <p:ext uri="{BB962C8B-B14F-4D97-AF65-F5344CB8AC3E}">
        <p14:creationId xmlns:p14="http://schemas.microsoft.com/office/powerpoint/2010/main" val="25827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6763"/>
            <a:ext cx="3351663" cy="983522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solidFill>
                  <a:schemeClr val="tx1"/>
                </a:solidFill>
                <a:latin typeface="+mj-ea"/>
              </a:rPr>
              <a:t>NGC2024</a:t>
            </a:r>
            <a:endParaRPr kumimoji="1" lang="ja-JP" altLang="en-US" sz="44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" name="コンテンツ プレースホルダー 3" descr="ng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5141" y="1598662"/>
            <a:ext cx="6663791" cy="4770775"/>
          </a:xfrm>
        </p:spPr>
      </p:pic>
      <p:sp>
        <p:nvSpPr>
          <p:cNvPr id="5" name="円/楕円 4"/>
          <p:cNvSpPr/>
          <p:nvPr/>
        </p:nvSpPr>
        <p:spPr>
          <a:xfrm>
            <a:off x="7562446" y="2205235"/>
            <a:ext cx="3443171" cy="352992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219" y="1845122"/>
            <a:ext cx="4547852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+mn-ea"/>
              </a:rPr>
              <a:t>偏光度</a:t>
            </a:r>
            <a:r>
              <a:rPr lang="ja-JP" altLang="en-US" sz="3200" dirty="0">
                <a:latin typeface="+mn-ea"/>
              </a:rPr>
              <a:t>が</a:t>
            </a:r>
            <a:r>
              <a:rPr lang="en-US" altLang="ja-JP" sz="3200" dirty="0">
                <a:latin typeface="+mn-ea"/>
              </a:rPr>
              <a:t>3</a:t>
            </a:r>
            <a:r>
              <a:rPr lang="ja-JP" altLang="en-US" sz="3200" dirty="0">
                <a:latin typeface="+mn-ea"/>
              </a:rPr>
              <a:t>～</a:t>
            </a:r>
            <a:r>
              <a:rPr lang="en-US" altLang="ja-JP" sz="3200" dirty="0">
                <a:latin typeface="+mn-ea"/>
              </a:rPr>
              <a:t>7</a:t>
            </a:r>
            <a:r>
              <a:rPr lang="ja-JP" altLang="en-US" sz="3200" dirty="0" smtClean="0">
                <a:latin typeface="+mn-ea"/>
              </a:rPr>
              <a:t>％</a:t>
            </a:r>
            <a:endParaRPr lang="en-US" altLang="ja-JP" sz="3200" dirty="0" smtClean="0"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+mn-ea"/>
              </a:rPr>
              <a:t>円状に偏光</a:t>
            </a:r>
            <a:endParaRPr lang="en-US" altLang="ja-JP" sz="3200" dirty="0" smtClean="0">
              <a:latin typeface="+mn-ea"/>
            </a:endParaRPr>
          </a:p>
          <a:p>
            <a:endParaRPr lang="en-US" altLang="ja-JP" sz="3600" dirty="0" smtClean="0">
              <a:latin typeface="+mn-ea"/>
            </a:endParaRPr>
          </a:p>
          <a:p>
            <a:endParaRPr lang="en-US" altLang="ja-JP" sz="3600" dirty="0">
              <a:latin typeface="+mn-ea"/>
            </a:endParaRPr>
          </a:p>
          <a:p>
            <a:endParaRPr lang="en-US" altLang="ja-JP" sz="3600" dirty="0" smtClean="0"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+mn-ea"/>
              </a:rPr>
              <a:t>反射</a:t>
            </a:r>
            <a:r>
              <a:rPr lang="ja-JP" altLang="en-US" sz="3200" dirty="0">
                <a:latin typeface="+mn-ea"/>
              </a:rPr>
              <a:t>による偏光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+mn-ea"/>
              </a:rPr>
              <a:t>星雲の</a:t>
            </a:r>
            <a:r>
              <a:rPr lang="ja-JP" altLang="en-US" sz="3200" dirty="0">
                <a:latin typeface="+mn-ea"/>
              </a:rPr>
              <a:t>背後に光源となる</a:t>
            </a:r>
            <a:r>
              <a:rPr lang="ja-JP" altLang="en-US" sz="3200" dirty="0" smtClean="0">
                <a:latin typeface="+mn-ea"/>
              </a:rPr>
              <a:t>恒星が存在</a:t>
            </a:r>
            <a:endParaRPr lang="ja-JP" altLang="en-US" sz="3200" dirty="0">
              <a:latin typeface="+mn-ea"/>
            </a:endParaRPr>
          </a:p>
        </p:txBody>
      </p:sp>
      <p:sp>
        <p:nvSpPr>
          <p:cNvPr id="7" name="星 5 6"/>
          <p:cNvSpPr/>
          <p:nvPr/>
        </p:nvSpPr>
        <p:spPr>
          <a:xfrm>
            <a:off x="8786493" y="3429012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 rot="5400000">
            <a:off x="1439915" y="3579041"/>
            <a:ext cx="1086173" cy="6143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43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960" y="447256"/>
            <a:ext cx="2793382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ja-JP" altLang="en-US" sz="4400" dirty="0">
                <a:latin typeface="ＭＳ Ｐゴシック"/>
                <a:ea typeface="ＭＳ Ｐゴシック"/>
              </a:rPr>
              <a:t>馬頭星雲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2175" y="1637266"/>
            <a:ext cx="609052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馬頭星雲の縁に沿った偏光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偏光度が</a:t>
            </a:r>
            <a:r>
              <a:rPr lang="en-US" altLang="ja-JP" sz="3200" dirty="0" smtClean="0">
                <a:latin typeface="ＭＳ Ｐゴシック"/>
                <a:ea typeface="ＭＳ Ｐゴシック"/>
              </a:rPr>
              <a:t>2</a:t>
            </a:r>
            <a:r>
              <a:rPr lang="ja-JP" altLang="en-US" sz="3200" dirty="0" smtClean="0">
                <a:latin typeface="ＭＳ Ｐゴシック"/>
                <a:ea typeface="ＭＳ Ｐゴシック"/>
              </a:rPr>
              <a:t>～</a:t>
            </a:r>
            <a:r>
              <a:rPr lang="en-US" altLang="ja-JP" sz="3200" dirty="0" smtClean="0">
                <a:latin typeface="ＭＳ Ｐゴシック"/>
                <a:ea typeface="ＭＳ Ｐゴシック"/>
              </a:rPr>
              <a:t>7</a:t>
            </a:r>
            <a:r>
              <a:rPr lang="ja-JP" altLang="en-US" sz="3200" dirty="0" smtClean="0">
                <a:latin typeface="ＭＳ Ｐゴシック"/>
                <a:ea typeface="ＭＳ Ｐゴシック"/>
              </a:rPr>
              <a:t>％の範囲内</a:t>
            </a:r>
            <a:endParaRPr lang="ja-JP" altLang="en-US" sz="3200" dirty="0">
              <a:latin typeface="ＭＳ Ｐゴシック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713" y="3921125"/>
            <a:ext cx="5136455" cy="200054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反射による偏光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ＭＳ Ｐゴシック"/>
                <a:ea typeface="ＭＳ Ｐゴシック"/>
              </a:rPr>
              <a:t>馬頭星雲の背後に光源となる恒星</a:t>
            </a:r>
            <a:r>
              <a:rPr lang="ja-JP" altLang="en-US" sz="3200" dirty="0" smtClean="0">
                <a:latin typeface="ＭＳ Ｐゴシック"/>
                <a:ea typeface="ＭＳ Ｐゴシック"/>
              </a:rPr>
              <a:t>が</a:t>
            </a:r>
            <a:r>
              <a:rPr lang="ja-JP" altLang="en-US" sz="3200" dirty="0">
                <a:latin typeface="ＭＳ Ｐゴシック"/>
                <a:ea typeface="ＭＳ Ｐゴシック"/>
              </a:rPr>
              <a:t>存在</a:t>
            </a:r>
          </a:p>
          <a:p>
            <a:endParaRPr lang="ja-JP" altLang="en-US" sz="2800" b="1" dirty="0">
              <a:latin typeface="ＭＳ Ｐゴシック"/>
              <a:ea typeface="ＭＳ Ｐゴシック"/>
            </a:endParaRPr>
          </a:p>
        </p:txBody>
      </p:sp>
      <p:pic>
        <p:nvPicPr>
          <p:cNvPr id="14" name="図 13" descr="horsehe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96" y="653102"/>
            <a:ext cx="6134914" cy="5380133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5400000">
            <a:off x="2020753" y="3070868"/>
            <a:ext cx="1086173" cy="6143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8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708" y="117574"/>
            <a:ext cx="3789679" cy="900972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かに星雲</a:t>
            </a:r>
            <a:r>
              <a:rPr kumimoji="1" lang="en-US" altLang="ja-JP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(M1)</a:t>
            </a:r>
            <a:endParaRPr kumimoji="1" lang="ja-JP" altLang="en-US" sz="4400" dirty="0">
              <a:solidFill>
                <a:schemeClr val="tx1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4" name="コンテンツ プレースホルダー 3" descr="かに星雲_偏光角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5818" y="1326563"/>
            <a:ext cx="6198180" cy="5531437"/>
          </a:xfrm>
        </p:spPr>
      </p:pic>
      <p:pic>
        <p:nvPicPr>
          <p:cNvPr id="5" name="図 4" descr="magne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788" y="2548543"/>
            <a:ext cx="5284787" cy="3145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7233" y="908758"/>
            <a:ext cx="518706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/>
                <a:ea typeface="ＭＳ Ｐゴシック"/>
              </a:rPr>
              <a:t>中央部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偏光度</a:t>
            </a:r>
            <a:r>
              <a:rPr lang="ja-JP" altLang="en-US" sz="3200" dirty="0">
                <a:latin typeface="ＭＳ Ｐゴシック"/>
                <a:ea typeface="ＭＳ Ｐゴシック"/>
              </a:rPr>
              <a:t>が</a:t>
            </a:r>
            <a:r>
              <a:rPr lang="en-US" altLang="ja-JP" sz="3200" dirty="0">
                <a:latin typeface="ＭＳ Ｐゴシック"/>
                <a:ea typeface="ＭＳ Ｐゴシック"/>
              </a:rPr>
              <a:t>15</a:t>
            </a:r>
            <a:r>
              <a:rPr lang="ja-JP" altLang="en-US" sz="3200" dirty="0">
                <a:latin typeface="ＭＳ Ｐゴシック"/>
                <a:ea typeface="ＭＳ Ｐゴシック"/>
              </a:rPr>
              <a:t>～</a:t>
            </a:r>
            <a:r>
              <a:rPr lang="en-US" altLang="ja-JP" sz="3200" dirty="0">
                <a:latin typeface="ＭＳ Ｐゴシック"/>
                <a:ea typeface="ＭＳ Ｐゴシック"/>
              </a:rPr>
              <a:t>32</a:t>
            </a:r>
            <a:r>
              <a:rPr lang="ja-JP" altLang="en-US" sz="3200" dirty="0">
                <a:latin typeface="ＭＳ Ｐゴシック"/>
                <a:ea typeface="ＭＳ Ｐゴシック"/>
              </a:rPr>
              <a:t>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磁場と対応するように偏光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>
              <a:latin typeface="ＭＳ Ｐゴシック"/>
              <a:ea typeface="ＭＳ Ｐゴシック"/>
            </a:endParaRPr>
          </a:p>
          <a:p>
            <a:r>
              <a:rPr lang="ja-JP" altLang="en-US" sz="3200" dirty="0" smtClean="0">
                <a:latin typeface="ＭＳ Ｐゴシック"/>
                <a:ea typeface="ＭＳ Ｐゴシック"/>
              </a:rPr>
              <a:t>上部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偏光度が８～１３％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/>
                <a:ea typeface="ＭＳ Ｐゴシック"/>
              </a:rPr>
              <a:t>磁場と対応せず偏光</a:t>
            </a:r>
            <a:endParaRPr lang="en-US" altLang="ja-JP" sz="3200" dirty="0">
              <a:latin typeface="ＭＳ Ｐゴシック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910" y="5273732"/>
            <a:ext cx="4155986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ja-JP" altLang="en-US" sz="3200" dirty="0" smtClean="0">
                <a:latin typeface="ＭＳ Ｐゴシック"/>
                <a:ea typeface="ＭＳ Ｐゴシック"/>
              </a:rPr>
              <a:t>シンクロトロン放射</a:t>
            </a:r>
            <a:endParaRPr lang="en-US" altLang="ja-JP" sz="3200" dirty="0" smtClean="0">
              <a:latin typeface="ＭＳ Ｐゴシック"/>
              <a:ea typeface="ＭＳ Ｐゴシック"/>
            </a:endParaRPr>
          </a:p>
          <a:p>
            <a:r>
              <a:rPr lang="ja-JP" altLang="en-US" sz="3200" dirty="0" smtClean="0">
                <a:latin typeface="ＭＳ Ｐゴシック"/>
                <a:ea typeface="ＭＳ Ｐゴシック"/>
              </a:rPr>
              <a:t>反射</a:t>
            </a:r>
            <a:endParaRPr lang="ja-JP" altLang="en-US" sz="3200" b="1" dirty="0">
              <a:solidFill>
                <a:srgbClr val="C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0" name="右矢印 9"/>
          <p:cNvSpPr/>
          <p:nvPr/>
        </p:nvSpPr>
        <p:spPr>
          <a:xfrm rot="5400000">
            <a:off x="1881108" y="4515208"/>
            <a:ext cx="728264" cy="6143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2" descr="上部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013" y="2668173"/>
            <a:ext cx="2692902" cy="440152"/>
          </a:xfrm>
          <a:prstGeom prst="rect">
            <a:avLst/>
          </a:prstGeom>
        </p:spPr>
      </p:pic>
      <p:pic>
        <p:nvPicPr>
          <p:cNvPr id="8" name="図 7" descr="chuo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471" y="3247263"/>
            <a:ext cx="3276600" cy="28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627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総括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5442" y="1714514"/>
            <a:ext cx="10515600" cy="472154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kumimoji="1"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星雲の発光状態を考察することができた。</a:t>
            </a:r>
          </a:p>
          <a:p>
            <a:r>
              <a:rPr kumimoji="1"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NGC2024…</a:t>
            </a:r>
            <a:r>
              <a:rPr kumimoji="1"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反射</a:t>
            </a:r>
          </a:p>
          <a:p>
            <a:r>
              <a:rPr kumimoji="1"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馬頭星雲</a:t>
            </a:r>
            <a:r>
              <a:rPr kumimoji="1"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…</a:t>
            </a:r>
            <a:r>
              <a:rPr kumimoji="1"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反射</a:t>
            </a:r>
            <a:endParaRPr kumimoji="1" lang="en-US" altLang="ja-JP" sz="4000" dirty="0">
              <a:solidFill>
                <a:schemeClr val="tx1"/>
              </a:solidFill>
              <a:latin typeface="MS PGothic"/>
              <a:ea typeface="MS PGothic"/>
            </a:endParaRPr>
          </a:p>
          <a:p>
            <a:r>
              <a:rPr kumimoji="1" lang="ja-JP" altLang="en-US" sz="4000" dirty="0">
                <a:solidFill>
                  <a:srgbClr val="FFFFFF"/>
                </a:solidFill>
                <a:latin typeface="MS PGothic"/>
                <a:ea typeface="MS PGothic"/>
              </a:rPr>
              <a:t>かに星雲</a:t>
            </a:r>
            <a:r>
              <a:rPr kumimoji="1" lang="en-US" altLang="ja-JP" sz="4000" dirty="0">
                <a:solidFill>
                  <a:srgbClr val="FFFFFF"/>
                </a:solidFill>
                <a:latin typeface="MS PGothic"/>
                <a:ea typeface="MS PGothic"/>
              </a:rPr>
              <a:t>…</a:t>
            </a:r>
            <a:r>
              <a:rPr kumimoji="1" lang="ja-JP" altLang="en-US" sz="4000" dirty="0">
                <a:solidFill>
                  <a:srgbClr val="FFFFFF"/>
                </a:solidFill>
                <a:latin typeface="MS PGothic"/>
                <a:ea typeface="MS PGothic"/>
              </a:rPr>
              <a:t>反射、シンクロトロン放射</a:t>
            </a:r>
          </a:p>
        </p:txBody>
      </p:sp>
    </p:spTree>
    <p:extLst>
      <p:ext uri="{BB962C8B-B14F-4D97-AF65-F5344CB8AC3E}">
        <p14:creationId xmlns:p14="http://schemas.microsoft.com/office/powerpoint/2010/main" val="30188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ＭＳ Ｐゴシック"/>
                <a:ea typeface="ＭＳ Ｐゴシック"/>
              </a:rPr>
              <a:t>今後の展望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600">
                <a:solidFill>
                  <a:srgbClr val="FFFFFF"/>
                </a:solidFill>
                <a:latin typeface="MS PGothic" charset="0"/>
                <a:ea typeface="MS PGothic" charset="0"/>
              </a:rPr>
              <a:t>観測する偏光の角度を細かくする</a:t>
            </a:r>
          </a:p>
          <a:p>
            <a:pPr marL="36900" indent="0">
              <a:buNone/>
            </a:pPr>
            <a:r>
              <a:rPr kumimoji="1" lang="ja-JP" altLang="en-US" sz="3600">
                <a:solidFill>
                  <a:srgbClr val="FFFFFF"/>
                </a:solidFill>
                <a:latin typeface="MS PGothic" charset="0"/>
                <a:ea typeface="MS PGothic" charset="0"/>
              </a:rPr>
              <a:t>　→正確な偏光角の導出、星雲の構造の研究 </a:t>
            </a:r>
          </a:p>
          <a:p>
            <a:pPr marL="36900" indent="0">
              <a:buNone/>
            </a:pPr>
            <a:endParaRPr kumimoji="1" lang="ja-JP" altLang="en-US" sz="3600">
              <a:solidFill>
                <a:srgbClr val="FFFFFF"/>
              </a:solidFill>
              <a:latin typeface="MS PGothic" charset="0"/>
              <a:ea typeface="MS PGothic" charset="0"/>
            </a:endParaRPr>
          </a:p>
          <a:p>
            <a:r>
              <a:rPr kumimoji="1" lang="ja-JP" altLang="en-US" sz="3600">
                <a:solidFill>
                  <a:srgbClr val="FFFFFF"/>
                </a:solidFill>
                <a:latin typeface="MS PGothic" charset="0"/>
                <a:ea typeface="MS PGothic" charset="0"/>
              </a:rPr>
              <a:t>暗黒物質の分布や密度を重力レンズによる偏光の視点から特定</a:t>
            </a:r>
            <a:r>
              <a:rPr kumimoji="1" lang="ja-JP" altLang="en-US" sz="3600">
                <a:latin typeface="MS PGothic" charset="0"/>
                <a:ea typeface="MS PGothic" charset="0"/>
              </a:rPr>
              <a:t> 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98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0" y="1731963"/>
            <a:ext cx="10353675" cy="445930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kumimoji="1" lang="ja-JP" altLang="en-US" sz="3200">
                <a:latin typeface="MS PGothic" charset="0"/>
                <a:ea typeface="MS PGothic" charset="0"/>
              </a:rPr>
              <a:t>酒向重行さんをはじめとする木曽観測所スタッフの皆様</a:t>
            </a:r>
          </a:p>
          <a:p>
            <a:pPr marL="36900" indent="0">
              <a:buNone/>
            </a:pPr>
            <a:r>
              <a:rPr kumimoji="1" lang="en-US" altLang="ja-JP" sz="3200">
                <a:latin typeface="MS PGothic" charset="0"/>
                <a:ea typeface="MS PGothic" charset="0"/>
              </a:rPr>
              <a:t>TA</a:t>
            </a:r>
            <a:r>
              <a:rPr kumimoji="1" lang="ja-JP" altLang="en-US" sz="3200">
                <a:latin typeface="MS PGothic" charset="0"/>
                <a:ea typeface="MS PGothic" charset="0"/>
              </a:rPr>
              <a:t>の深瀬雅央さん、加藤裕太さん、齊田智恵さん</a:t>
            </a:r>
          </a:p>
          <a:p>
            <a:pPr marL="36900" indent="0">
              <a:buNone/>
            </a:pPr>
            <a:endParaRPr kumimoji="1" lang="ja-JP" altLang="en-US" sz="3200">
              <a:latin typeface="MS PGothic" charset="0"/>
              <a:ea typeface="MS PGothic" charset="0"/>
            </a:endParaRPr>
          </a:p>
          <a:p>
            <a:pPr marL="36900" indent="0">
              <a:buNone/>
            </a:pPr>
            <a:r>
              <a:rPr kumimoji="1" lang="ja-JP" altLang="en-US" sz="3200">
                <a:latin typeface="MS PGothic" charset="0"/>
                <a:ea typeface="MS PGothic" charset="0"/>
              </a:rPr>
              <a:t>以上の皆様にご指導・ご協力をいただきました。</a:t>
            </a:r>
          </a:p>
          <a:p>
            <a:pPr marL="36900" indent="0">
              <a:buNone/>
            </a:pPr>
            <a:r>
              <a:rPr kumimoji="1" lang="ja-JP" altLang="en-US" sz="3200">
                <a:latin typeface="MS PGothic" charset="0"/>
                <a:ea typeface="MS PGothic" charset="0"/>
              </a:rPr>
              <a:t>また、ジュニアセッションへの参加にあたり、</a:t>
            </a:r>
            <a:r>
              <a:rPr kumimoji="1" lang="en-US" altLang="ja-JP" sz="3200">
                <a:latin typeface="MS PGothic" charset="0"/>
                <a:ea typeface="MS PGothic" charset="0"/>
              </a:rPr>
              <a:t>NPO</a:t>
            </a:r>
            <a:r>
              <a:rPr kumimoji="1" lang="ja-JP" altLang="en-US" sz="3200">
                <a:latin typeface="MS PGothic" charset="0"/>
                <a:ea typeface="MS PGothic" charset="0"/>
              </a:rPr>
              <a:t>法人サイエンスステーションからのご支援をいただきました。この場を借りて深くお礼申しあげます。</a:t>
            </a:r>
          </a:p>
        </p:txBody>
      </p:sp>
    </p:spTree>
    <p:extLst>
      <p:ext uri="{BB962C8B-B14F-4D97-AF65-F5344CB8AC3E}">
        <p14:creationId xmlns:p14="http://schemas.microsoft.com/office/powerpoint/2010/main" val="23025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264" y="2314284"/>
            <a:ext cx="11218518" cy="1979859"/>
          </a:xfrm>
        </p:spPr>
        <p:txBody>
          <a:bodyPr/>
          <a:lstStyle/>
          <a:p>
            <a:r>
              <a:rPr kumimoji="1" lang="ja-JP" altLang="en-US" sz="6000">
                <a:latin typeface="ＭＳ Ｐゴシック"/>
                <a:ea typeface="ＭＳ Ｐゴシック"/>
              </a:rPr>
              <a:t>ご清聴ありがとうございました！</a:t>
            </a:r>
          </a:p>
        </p:txBody>
      </p:sp>
    </p:spTree>
    <p:extLst>
      <p:ext uri="{BB962C8B-B14F-4D97-AF65-F5344CB8AC3E}">
        <p14:creationId xmlns:p14="http://schemas.microsoft.com/office/powerpoint/2010/main" val="35440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75759" y="123156"/>
            <a:ext cx="1645348" cy="913114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+mj-ea"/>
              </a:rPr>
              <a:t>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1154" y="1330466"/>
            <a:ext cx="10515600" cy="4836169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>
              <a:latin typeface="ＭＳ Ｐゴシック"/>
              <a:ea typeface="ＭＳ Ｐゴシック"/>
            </a:endParaRPr>
          </a:p>
          <a:p>
            <a:pPr marL="0" indent="0">
              <a:buNone/>
            </a:pPr>
            <a:endParaRPr kumimoji="1" lang="ja-JP" altLang="en-US" dirty="0">
              <a:latin typeface="ＭＳ Ｐゴシック"/>
              <a:ea typeface="ＭＳ Ｐゴシック"/>
            </a:endParaRPr>
          </a:p>
          <a:p>
            <a:pPr marL="0" indent="0">
              <a:buNone/>
            </a:pPr>
            <a:endParaRPr kumimoji="1" lang="ja-JP" altLang="en-US" dirty="0">
              <a:latin typeface="ＭＳ Ｐゴシック"/>
              <a:ea typeface="ＭＳ Ｐゴシック"/>
            </a:endParaRPr>
          </a:p>
          <a:p>
            <a:pPr marL="0" indent="0">
              <a:buNone/>
            </a:pPr>
            <a:endParaRPr kumimoji="1" lang="ja-JP" altLang="en-US" dirty="0">
              <a:latin typeface="ＭＳ Ｐゴシック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46607" y="1036270"/>
            <a:ext cx="6349285" cy="288976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latin typeface="MS PGothic" charset="0"/>
                <a:ea typeface="MS PGothic" charset="0"/>
              </a:rPr>
              <a:t>　</a:t>
            </a:r>
            <a:r>
              <a:rPr lang="ja-JP" altLang="en-US" sz="3600" b="1" dirty="0" smtClean="0">
                <a:latin typeface="MS PGothic" charset="0"/>
                <a:ea typeface="MS PGothic" charset="0"/>
              </a:rPr>
              <a:t>　　　　</a:t>
            </a:r>
            <a:endParaRPr lang="en-US" altLang="ja-JP" sz="3600" dirty="0">
              <a:latin typeface="MS PGothic" charset="0"/>
              <a:ea typeface="MS PGothic" charset="0"/>
            </a:endParaRPr>
          </a:p>
          <a:p>
            <a:r>
              <a:rPr lang="ja-JP" altLang="en-US" sz="3200" dirty="0" smtClean="0">
                <a:latin typeface="MS PGothic" charset="0"/>
                <a:ea typeface="MS PGothic" charset="0"/>
              </a:rPr>
              <a:t>　</a:t>
            </a:r>
            <a:endParaRPr lang="ja-JP" altLang="en-US" sz="3200" dirty="0">
              <a:latin typeface="MS PGothic" charset="0"/>
              <a:ea typeface="MS PGothic" charset="0"/>
            </a:endParaRPr>
          </a:p>
          <a:p>
            <a:endParaRPr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2929476" y="-486237"/>
            <a:ext cx="5537914" cy="5643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+mn-ea"/>
              </a:rPr>
              <a:t>散光星雲の</a:t>
            </a:r>
            <a:r>
              <a:rPr lang="ja-JP" altLang="en-US" sz="4000" dirty="0" smtClean="0">
                <a:latin typeface="+mn-ea"/>
              </a:rPr>
              <a:t>性質</a:t>
            </a:r>
            <a:endParaRPr lang="en-US" altLang="ja-JP" sz="4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+mn-ea"/>
              </a:rPr>
              <a:t>・構造</a:t>
            </a:r>
            <a:endParaRPr kumimoji="1" lang="en-US" altLang="ja-JP" sz="4000" dirty="0" smtClean="0">
              <a:latin typeface="+mn-ea"/>
            </a:endParaRPr>
          </a:p>
          <a:p>
            <a:pPr algn="ctr"/>
            <a:r>
              <a:rPr lang="ja-JP" altLang="en-US" sz="4000" dirty="0" smtClean="0">
                <a:latin typeface="+mn-ea"/>
              </a:rPr>
              <a:t>・質量</a:t>
            </a:r>
            <a:endParaRPr lang="en-US" altLang="ja-JP" sz="4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+mn-ea"/>
              </a:rPr>
              <a:t>・発光原因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5" name="上矢印吹き出し 4"/>
          <p:cNvSpPr/>
          <p:nvPr/>
        </p:nvSpPr>
        <p:spPr>
          <a:xfrm>
            <a:off x="2123904" y="3748550"/>
            <a:ext cx="7393583" cy="1829584"/>
          </a:xfrm>
          <a:prstGeom prst="upArrowCallout">
            <a:avLst>
              <a:gd name="adj1" fmla="val 21736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0000"/>
                </a:solidFill>
                <a:latin typeface="MS PGothic" charset="0"/>
                <a:ea typeface="MS PGothic" charset="0"/>
              </a:rPr>
              <a:t>星雲の</a:t>
            </a:r>
            <a:r>
              <a:rPr lang="ja-JP" altLang="en-US" sz="4000" dirty="0">
                <a:solidFill>
                  <a:srgbClr val="C00000"/>
                </a:solidFill>
                <a:latin typeface="MS PGothic" charset="0"/>
                <a:ea typeface="MS PGothic" charset="0"/>
              </a:rPr>
              <a:t>偏光</a:t>
            </a:r>
            <a:r>
              <a:rPr lang="ja-JP" altLang="en-US" sz="4000" dirty="0">
                <a:solidFill>
                  <a:srgbClr val="000000"/>
                </a:solidFill>
                <a:latin typeface="MS PGothic" charset="0"/>
                <a:ea typeface="MS PGothic" charset="0"/>
              </a:rPr>
              <a:t>を観測</a:t>
            </a:r>
          </a:p>
        </p:txBody>
      </p:sp>
    </p:spTree>
    <p:extLst>
      <p:ext uri="{BB962C8B-B14F-4D97-AF65-F5344CB8AC3E}">
        <p14:creationId xmlns:p14="http://schemas.microsoft.com/office/powerpoint/2010/main" val="28473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11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観測方法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456" y="1482724"/>
            <a:ext cx="11475076" cy="5240047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ＭＳ Ｐゴシック"/>
                <a:ea typeface="ＭＳ Ｐゴシック"/>
              </a:rPr>
              <a:t>場所：</a:t>
            </a:r>
            <a:r>
              <a:rPr kumimoji="1" lang="ja-JP" altLang="en-US" sz="4000" dirty="0">
                <a:latin typeface="MS PGothic" charset="0"/>
                <a:ea typeface="MS PGothic" charset="0"/>
              </a:rPr>
              <a:t>東京大学大学院理学系研究科付属天文学教育研究</a:t>
            </a:r>
            <a:r>
              <a:rPr kumimoji="1" lang="ja-JP" altLang="en-US" sz="4000" dirty="0" smtClean="0">
                <a:latin typeface="MS PGothic" charset="0"/>
                <a:ea typeface="MS PGothic" charset="0"/>
              </a:rPr>
              <a:t>センター </a:t>
            </a:r>
            <a:r>
              <a:rPr kumimoji="1" lang="ja-JP" altLang="en-US" sz="4000" dirty="0">
                <a:latin typeface="MS PGothic" charset="0"/>
                <a:ea typeface="MS PGothic" charset="0"/>
              </a:rPr>
              <a:t>木曽</a:t>
            </a:r>
            <a:r>
              <a:rPr kumimoji="1" lang="ja-JP" altLang="en-US" sz="4000" dirty="0" smtClean="0">
                <a:latin typeface="MS PGothic" charset="0"/>
                <a:ea typeface="MS PGothic" charset="0"/>
              </a:rPr>
              <a:t>観測所</a:t>
            </a:r>
            <a:endParaRPr kumimoji="1" lang="ja-JP" altLang="en-US" sz="4000" dirty="0">
              <a:latin typeface="MS PGothic" charset="0"/>
              <a:ea typeface="MS PGothic" charset="0"/>
            </a:endParaRPr>
          </a:p>
          <a:p>
            <a:r>
              <a:rPr kumimoji="1" lang="ja-JP" altLang="en-US" sz="4000" dirty="0">
                <a:latin typeface="MS PGothic"/>
                <a:ea typeface="MS PGothic"/>
              </a:rPr>
              <a:t>観測日時：</a:t>
            </a:r>
            <a:r>
              <a:rPr kumimoji="1" lang="pt-BR" altLang="ja-JP" sz="4000" dirty="0">
                <a:latin typeface="MS PGothic"/>
                <a:ea typeface="MS PGothic"/>
              </a:rPr>
              <a:t>2014</a:t>
            </a:r>
            <a:r>
              <a:rPr kumimoji="1" lang="ja-JP" altLang="en-US" sz="4000" dirty="0">
                <a:latin typeface="MS PGothic"/>
                <a:ea typeface="MS PGothic"/>
              </a:rPr>
              <a:t>年</a:t>
            </a:r>
            <a:r>
              <a:rPr kumimoji="1" lang="pt-BR" altLang="ja-JP" sz="4000" dirty="0">
                <a:latin typeface="MS PGothic"/>
                <a:ea typeface="MS PGothic"/>
              </a:rPr>
              <a:t>3</a:t>
            </a:r>
            <a:r>
              <a:rPr kumimoji="1" lang="ja-JP" altLang="en-US" sz="4000" dirty="0">
                <a:latin typeface="MS PGothic"/>
                <a:ea typeface="MS PGothic"/>
              </a:rPr>
              <a:t>月</a:t>
            </a:r>
            <a:r>
              <a:rPr kumimoji="1" lang="pt-BR" altLang="ja-JP" sz="4000" dirty="0">
                <a:latin typeface="MS PGothic"/>
                <a:ea typeface="MS PGothic"/>
              </a:rPr>
              <a:t>25</a:t>
            </a:r>
            <a:r>
              <a:rPr kumimoji="1" lang="ja-JP" altLang="en-US" sz="4000" dirty="0">
                <a:latin typeface="MS PGothic"/>
                <a:ea typeface="MS PGothic"/>
              </a:rPr>
              <a:t>日　</a:t>
            </a:r>
            <a:r>
              <a:rPr kumimoji="1" lang="pt-BR" altLang="ja-JP" sz="4000" dirty="0">
                <a:latin typeface="MS PGothic"/>
                <a:ea typeface="MS PGothic"/>
              </a:rPr>
              <a:t>19</a:t>
            </a:r>
            <a:r>
              <a:rPr kumimoji="1" lang="ja-JP" altLang="en-US" sz="4000" dirty="0">
                <a:latin typeface="MS PGothic"/>
                <a:ea typeface="MS PGothic"/>
              </a:rPr>
              <a:t>：</a:t>
            </a:r>
            <a:r>
              <a:rPr kumimoji="1" lang="pt-BR" altLang="ja-JP" sz="4000" dirty="0">
                <a:latin typeface="MS PGothic"/>
                <a:ea typeface="MS PGothic"/>
              </a:rPr>
              <a:t>30</a:t>
            </a:r>
            <a:r>
              <a:rPr kumimoji="1" lang="ja-JP" altLang="en-US" sz="4000" dirty="0">
                <a:latin typeface="MS PGothic"/>
                <a:ea typeface="MS PGothic"/>
              </a:rPr>
              <a:t>～</a:t>
            </a:r>
            <a:r>
              <a:rPr kumimoji="1" lang="pt-BR" altLang="ja-JP" sz="4000" dirty="0">
                <a:latin typeface="MS PGothic"/>
                <a:ea typeface="MS PGothic"/>
              </a:rPr>
              <a:t>20</a:t>
            </a:r>
            <a:r>
              <a:rPr kumimoji="1" lang="ja-JP" altLang="en-US" sz="4000" dirty="0">
                <a:latin typeface="MS PGothic"/>
                <a:ea typeface="MS PGothic"/>
              </a:rPr>
              <a:t>：</a:t>
            </a:r>
            <a:r>
              <a:rPr kumimoji="1" lang="pt-BR" altLang="ja-JP" sz="4000" dirty="0" smtClean="0">
                <a:latin typeface="MS PGothic"/>
                <a:ea typeface="MS PGothic"/>
              </a:rPr>
              <a:t>50</a:t>
            </a:r>
            <a:endParaRPr kumimoji="1" lang="ja-JP" altLang="en-US" sz="4000" dirty="0">
              <a:latin typeface="MS PGothic"/>
              <a:ea typeface="MS PGothic"/>
            </a:endParaRPr>
          </a:p>
          <a:p>
            <a:r>
              <a:rPr kumimoji="1" lang="ja-JP" altLang="en-US" sz="4000" dirty="0">
                <a:latin typeface="MS PGothic"/>
                <a:ea typeface="MS PGothic"/>
              </a:rPr>
              <a:t>観測機器：東京大学木曽観測所、</a:t>
            </a:r>
            <a:r>
              <a:rPr kumimoji="1" lang="pt-BR" altLang="ja-JP" sz="4000" dirty="0">
                <a:latin typeface="MS PGothic"/>
                <a:ea typeface="MS PGothic"/>
              </a:rPr>
              <a:t>105cm</a:t>
            </a:r>
            <a:r>
              <a:rPr kumimoji="1" lang="ja-JP" altLang="en-US" sz="4000" dirty="0">
                <a:latin typeface="MS PGothic"/>
                <a:ea typeface="MS PGothic"/>
              </a:rPr>
              <a:t>シュミット望遠鏡（フィルタ：</a:t>
            </a:r>
            <a:r>
              <a:rPr kumimoji="1" lang="pt-BR" altLang="ja-JP" sz="4000" dirty="0">
                <a:latin typeface="MS PGothic"/>
                <a:ea typeface="MS PGothic"/>
              </a:rPr>
              <a:t>R</a:t>
            </a:r>
            <a:r>
              <a:rPr kumimoji="1" lang="ja-JP" altLang="en-US" sz="4000" dirty="0">
                <a:latin typeface="MS PGothic"/>
                <a:ea typeface="MS PGothic"/>
              </a:rPr>
              <a:t>バンド、偏光板</a:t>
            </a:r>
            <a:r>
              <a:rPr kumimoji="1" lang="ja-JP" altLang="en-US" sz="4000" dirty="0" smtClean="0">
                <a:latin typeface="MS PGothic"/>
                <a:ea typeface="MS PGothic"/>
              </a:rPr>
              <a:t>）</a:t>
            </a:r>
            <a:endParaRPr kumimoji="1" lang="ja-JP" altLang="en-US" sz="4000" dirty="0">
              <a:latin typeface="MS PGothic"/>
              <a:ea typeface="MS PGothic"/>
            </a:endParaRPr>
          </a:p>
          <a:p>
            <a:r>
              <a:rPr kumimoji="1" lang="ja-JP" altLang="en-US" sz="4000" dirty="0">
                <a:latin typeface="MS PGothic"/>
                <a:ea typeface="MS PGothic"/>
              </a:rPr>
              <a:t>研究対象：</a:t>
            </a:r>
            <a:r>
              <a:rPr kumimoji="1" lang="pt-BR" altLang="ja-JP" sz="4000" dirty="0">
                <a:latin typeface="MS PGothic"/>
                <a:ea typeface="MS PGothic"/>
              </a:rPr>
              <a:t> NGC2024</a:t>
            </a:r>
            <a:r>
              <a:rPr kumimoji="1" lang="ja-JP" altLang="en-US" sz="4000" dirty="0" err="1">
                <a:latin typeface="MS PGothic"/>
                <a:ea typeface="MS PGothic"/>
              </a:rPr>
              <a:t>、</a:t>
            </a:r>
            <a:r>
              <a:rPr kumimoji="1" lang="ja-JP" altLang="en-US" sz="4000" dirty="0">
                <a:latin typeface="MS PGothic"/>
                <a:ea typeface="MS PGothic"/>
              </a:rPr>
              <a:t>馬頭星雲、かに星雲</a:t>
            </a:r>
            <a:r>
              <a:rPr kumimoji="1" lang="pt-BR" altLang="ja-JP" sz="4000" dirty="0">
                <a:latin typeface="MS PGothic"/>
                <a:ea typeface="MS PGothic"/>
              </a:rPr>
              <a:t>(M1)</a:t>
            </a:r>
            <a:endParaRPr kumimoji="1" lang="ja-JP" altLang="en-US" sz="4000" dirty="0">
              <a:latin typeface="MS PGothic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87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564" y="165730"/>
            <a:ext cx="10515600" cy="949819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研究方法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71254" y="1862527"/>
            <a:ext cx="10515600" cy="4351338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望遠鏡を地平線に向け、望遠鏡と天頂を結ぶ直線</a:t>
            </a:r>
            <a:r>
              <a:rPr lang="ja-JP" altLang="en-US" sz="4000" dirty="0" smtClean="0">
                <a:solidFill>
                  <a:schemeClr val="tx1"/>
                </a:solidFill>
                <a:latin typeface="MS PGothic"/>
                <a:ea typeface="MS PGothic"/>
              </a:rPr>
              <a:t>を基準にして</a:t>
            </a:r>
            <a:endParaRPr lang="en-US" altLang="ja-JP" sz="4000" dirty="0" smtClean="0">
              <a:solidFill>
                <a:schemeClr val="tx1"/>
              </a:solidFill>
              <a:latin typeface="MS PGothic"/>
              <a:ea typeface="MS PGothic"/>
            </a:endParaRPr>
          </a:p>
          <a:p>
            <a:pPr marL="3690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  <a:latin typeface="MS PGothic"/>
                <a:ea typeface="MS PGothic"/>
              </a:rPr>
              <a:t>偏光板</a:t>
            </a:r>
            <a:r>
              <a:rPr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を</a:t>
            </a:r>
            <a:r>
              <a:rPr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0°</a:t>
            </a:r>
            <a:r>
              <a:rPr lang="ja-JP" altLang="en-US" sz="4000" dirty="0" err="1">
                <a:solidFill>
                  <a:schemeClr val="tx1"/>
                </a:solidFill>
                <a:latin typeface="MS PGothic"/>
                <a:ea typeface="MS PGothic"/>
              </a:rPr>
              <a:t>、</a:t>
            </a:r>
            <a:r>
              <a:rPr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45°</a:t>
            </a:r>
            <a:r>
              <a:rPr lang="ja-JP" altLang="en-US" sz="4000" dirty="0" err="1">
                <a:solidFill>
                  <a:schemeClr val="tx1"/>
                </a:solidFill>
                <a:latin typeface="MS PGothic"/>
                <a:ea typeface="MS PGothic"/>
              </a:rPr>
              <a:t>、</a:t>
            </a:r>
            <a:r>
              <a:rPr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90°</a:t>
            </a:r>
            <a:r>
              <a:rPr lang="ja-JP" altLang="en-US" sz="4000" dirty="0" err="1">
                <a:solidFill>
                  <a:schemeClr val="tx1"/>
                </a:solidFill>
                <a:latin typeface="MS PGothic"/>
                <a:ea typeface="MS PGothic"/>
              </a:rPr>
              <a:t>、</a:t>
            </a:r>
            <a:r>
              <a:rPr lang="en-US" altLang="ja-JP" sz="4000" dirty="0">
                <a:solidFill>
                  <a:schemeClr val="tx1"/>
                </a:solidFill>
                <a:latin typeface="MS PGothic"/>
                <a:ea typeface="MS PGothic"/>
              </a:rPr>
              <a:t>135° </a:t>
            </a:r>
            <a:r>
              <a:rPr lang="ja-JP" altLang="en-US" sz="4000" dirty="0">
                <a:solidFill>
                  <a:schemeClr val="tx1"/>
                </a:solidFill>
                <a:latin typeface="MS PGothic"/>
                <a:ea typeface="MS PGothic"/>
              </a:rPr>
              <a:t>に設置して撮影した画像をそれぞれマカリィで測光</a:t>
            </a: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→</a:t>
            </a:r>
            <a:r>
              <a:rPr kumimoji="1"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その光度の差から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①</a:t>
            </a:r>
            <a:r>
              <a:rPr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偏光度</a:t>
            </a:r>
            <a:r>
              <a:rPr kumimoji="1"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②偏光</a:t>
            </a:r>
            <a:r>
              <a:rPr lang="ja-JP" altLang="en-US" sz="4000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角</a:t>
            </a:r>
            <a:r>
              <a:rPr kumimoji="1" lang="ja-JP" altLang="en-US" sz="40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　を求める</a:t>
            </a:r>
          </a:p>
          <a:p>
            <a:pPr marL="0" indent="0">
              <a:buNone/>
            </a:pPr>
            <a:r>
              <a:rPr kumimoji="1" lang="ja-JP" altLang="en-US" dirty="0">
                <a:latin typeface="ＭＳ Ｐゴシック"/>
                <a:ea typeface="ＭＳ Ｐゴシック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8654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genko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61" y="795198"/>
            <a:ext cx="2359591" cy="1751996"/>
          </a:xfrm>
          <a:prstGeom prst="rect">
            <a:avLst/>
          </a:prstGeom>
        </p:spPr>
      </p:pic>
      <p:pic>
        <p:nvPicPr>
          <p:cNvPr id="5" name="図 4" descr="反射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2316" y="2588472"/>
            <a:ext cx="2736968" cy="20527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359" y="203067"/>
            <a:ext cx="3223609" cy="845503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+mj-ea"/>
              </a:rPr>
              <a:t>偏光の原因</a:t>
            </a:r>
          </a:p>
        </p:txBody>
      </p:sp>
      <p:pic>
        <p:nvPicPr>
          <p:cNvPr id="6" name="図 5" descr="シンクロトロン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34" y="3937858"/>
            <a:ext cx="3535410" cy="247300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09935" y="5210531"/>
            <a:ext cx="7478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+mn-ea"/>
              </a:rPr>
              <a:t>シンクロトロン放射</a:t>
            </a:r>
          </a:p>
          <a:p>
            <a:r>
              <a:rPr lang="ja-JP" altLang="en-US" sz="3200" dirty="0">
                <a:latin typeface="+mn-ea"/>
              </a:rPr>
              <a:t>磁場と垂直になる方向へ強く偏光 </a:t>
            </a: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5169" y="3234519"/>
            <a:ext cx="5691116" cy="140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0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反射</a:t>
            </a:r>
          </a:p>
          <a:p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反射面に平行となる方向に偏光</a:t>
            </a:r>
          </a:p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428" y="1260987"/>
            <a:ext cx="44174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減光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2800" dirty="0" smtClean="0">
                <a:latin typeface="+mn-ea"/>
              </a:rPr>
              <a:t>塵が偏光板の役割</a:t>
            </a:r>
            <a:endParaRPr kumimoji="1"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54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62500" y="6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2500" y="6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2500" y="6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46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①偏光度</a:t>
            </a:r>
            <a:endParaRPr kumimoji="1" lang="ja-JP" altLang="en-US" dirty="0">
              <a:solidFill>
                <a:schemeClr val="tx1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4" name="コンテンツ プレースホルダー 3" descr="グラフmin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1892" y="1339403"/>
            <a:ext cx="6385454" cy="523126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053589" y="1603387"/>
            <a:ext cx="408439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ＭＳ Ｐゴシック"/>
                <a:ea typeface="ＭＳ Ｐゴシック"/>
              </a:rPr>
              <a:t>P</a:t>
            </a:r>
            <a:r>
              <a:rPr lang="ja-JP" altLang="en-US" sz="3600" dirty="0" smtClean="0">
                <a:latin typeface="ＭＳ Ｐゴシック"/>
                <a:ea typeface="ＭＳ Ｐゴシック"/>
              </a:rPr>
              <a:t>（偏光度）＝</a:t>
            </a:r>
            <a:r>
              <a:rPr lang="en-US" altLang="ja-JP" sz="3600" dirty="0">
                <a:latin typeface="ＭＳ Ｐゴシック"/>
                <a:ea typeface="ＭＳ Ｐゴシック"/>
              </a:rPr>
              <a:t>A/B</a:t>
            </a:r>
            <a:endParaRPr lang="ja-JP" altLang="en-US" sz="3600" dirty="0">
              <a:latin typeface="ＭＳ Ｐゴシック"/>
              <a:ea typeface="ＭＳ Ｐゴシック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852899" y="2494731"/>
            <a:ext cx="485775" cy="6038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559767" y="3309755"/>
            <a:ext cx="704769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Ｐゴシック"/>
                <a:ea typeface="ＭＳ Ｐゴシック"/>
              </a:rPr>
              <a:t>　　　　　　　　（最大光度） </a:t>
            </a:r>
            <a:r>
              <a:rPr lang="en-US" altLang="ja-JP" sz="2400" dirty="0">
                <a:latin typeface="ＭＳ Ｐゴシック"/>
                <a:ea typeface="ＭＳ Ｐゴシック"/>
              </a:rPr>
              <a:t>- </a:t>
            </a:r>
            <a:r>
              <a:rPr lang="ja-JP" altLang="en-US" sz="2400" dirty="0">
                <a:latin typeface="ＭＳ Ｐゴシック"/>
                <a:ea typeface="ＭＳ Ｐゴシック"/>
              </a:rPr>
              <a:t>（平均の光度）</a:t>
            </a:r>
          </a:p>
          <a:p>
            <a:pPr algn="ctr"/>
            <a:endParaRPr lang="ja-JP" altLang="en-US" sz="2400" dirty="0">
              <a:latin typeface="ＭＳ Ｐゴシック"/>
              <a:ea typeface="ＭＳ Ｐゴシック"/>
            </a:endParaRPr>
          </a:p>
          <a:p>
            <a:pPr algn="ctr"/>
            <a:r>
              <a:rPr lang="ja-JP" altLang="en-US" sz="2400" dirty="0">
                <a:latin typeface="ＭＳ Ｐゴシック"/>
                <a:ea typeface="ＭＳ Ｐゴシック"/>
              </a:rPr>
              <a:t>　　　　　　　（平均の光度）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783849" y="3902734"/>
            <a:ext cx="4053294" cy="1857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図 10" descr="bl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538" y="3098604"/>
            <a:ext cx="4579427" cy="2967183"/>
          </a:xfrm>
          <a:prstGeom prst="rect">
            <a:avLst/>
          </a:prstGeom>
        </p:spPr>
      </p:pic>
      <p:pic>
        <p:nvPicPr>
          <p:cNvPr id="12" name="図 11" descr="yell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38" y="1999924"/>
            <a:ext cx="4562475" cy="109887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-472652" y="3695399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ja-JP" altLang="en-US" sz="2400">
                <a:latin typeface="MS PGothic" charset="0"/>
                <a:ea typeface="MS PGothic" charset="0"/>
              </a:rPr>
              <a:t>（偏光度）＝</a:t>
            </a:r>
            <a:endParaRPr lang="ja-JP" altLang="en-US" sz="24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4466" y="4972555"/>
            <a:ext cx="5494277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ja-JP" altLang="en-US">
                <a:latin typeface="ＭＳ Ｐゴシック"/>
                <a:ea typeface="ＭＳ Ｐゴシック"/>
              </a:rPr>
              <a:t>　　　　　　　　　　　　　　　　　　　</a:t>
            </a:r>
            <a:r>
              <a:rPr lang="en-US" altLang="ja-JP" sz="2400">
                <a:latin typeface="ＭＳ Ｐゴシック"/>
                <a:ea typeface="ＭＳ Ｐゴシック"/>
              </a:rPr>
              <a:t>I</a:t>
            </a:r>
            <a:r>
              <a:rPr lang="ja-JP" altLang="en-US" sz="2400">
                <a:latin typeface="ＭＳ Ｐゴシック"/>
                <a:ea typeface="ＭＳ Ｐゴシック"/>
              </a:rPr>
              <a:t>（</a:t>
            </a:r>
            <a:r>
              <a:rPr lang="en-US" altLang="ja-JP" sz="2400">
                <a:latin typeface="ＭＳ Ｐゴシック"/>
                <a:ea typeface="ＭＳ Ｐゴシック"/>
              </a:rPr>
              <a:t>0°</a:t>
            </a:r>
            <a:r>
              <a:rPr lang="ja-JP" altLang="en-US" sz="2400">
                <a:latin typeface="ＭＳ Ｐゴシック"/>
                <a:ea typeface="ＭＳ Ｐゴシック"/>
              </a:rPr>
              <a:t>）</a:t>
            </a:r>
            <a:r>
              <a:rPr lang="en-US" altLang="ja-JP" sz="2400">
                <a:latin typeface="ＭＳ Ｐゴシック"/>
                <a:ea typeface="ＭＳ Ｐゴシック"/>
              </a:rPr>
              <a:t>+I</a:t>
            </a:r>
            <a:r>
              <a:rPr lang="ja-JP" altLang="en-US" sz="2400">
                <a:latin typeface="ＭＳ Ｐゴシック"/>
                <a:ea typeface="ＭＳ Ｐゴシック"/>
              </a:rPr>
              <a:t>（</a:t>
            </a:r>
            <a:r>
              <a:rPr lang="en-US" altLang="ja-JP" sz="2400">
                <a:latin typeface="ＭＳ Ｐゴシック"/>
                <a:ea typeface="ＭＳ Ｐゴシック"/>
              </a:rPr>
              <a:t>90°</a:t>
            </a:r>
            <a:r>
              <a:rPr lang="ja-JP" altLang="en-US" sz="2400">
                <a:latin typeface="ＭＳ Ｐゴシック"/>
                <a:ea typeface="ＭＳ Ｐゴシック"/>
              </a:rPr>
              <a:t>）</a:t>
            </a:r>
          </a:p>
          <a:p>
            <a:r>
              <a:rPr lang="ja-JP" altLang="en-US" sz="2400">
                <a:latin typeface="MS PGothic" charset="0"/>
                <a:ea typeface="MS PGothic" charset="0"/>
              </a:rPr>
              <a:t>☆（平均の光度）＝</a:t>
            </a:r>
          </a:p>
          <a:p>
            <a:r>
              <a:rPr lang="ja-JP" altLang="en-US">
                <a:latin typeface="MS PGothic" charset="0"/>
                <a:ea typeface="MS PGothic" charset="0"/>
              </a:rPr>
              <a:t>　　　　　　　　　　　　　　　　　　　　　　　　　</a:t>
            </a:r>
            <a:r>
              <a:rPr lang="en-US" altLang="ja-JP" sz="2400">
                <a:latin typeface="MS PGothic" charset="0"/>
                <a:ea typeface="MS PGothic" charset="0"/>
              </a:rPr>
              <a:t>2</a:t>
            </a:r>
            <a:endParaRPr lang="ja-JP" altLang="en-US" sz="2400">
              <a:latin typeface="MS PGothic" charset="0"/>
              <a:ea typeface="MS PGothic" charset="0"/>
            </a:endParaRPr>
          </a:p>
          <a:p>
            <a:endParaRPr lang="ja-JP" altLang="en-US">
              <a:latin typeface="MS PGothic" charset="0"/>
              <a:ea typeface="MS PGothic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022882" y="5552131"/>
            <a:ext cx="2598980" cy="3069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偏光の原因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0159" y="762632"/>
            <a:ext cx="10353762" cy="5430350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36900" indent="0">
              <a:buNone/>
            </a:pPr>
            <a:r>
              <a:rPr lang="ja-JP" altLang="en-US" sz="4800" dirty="0" smtClean="0"/>
              <a:t>　　　　　　　　</a:t>
            </a:r>
            <a:r>
              <a:rPr lang="ja-JP" altLang="en-US" sz="4800" dirty="0" smtClean="0">
                <a:solidFill>
                  <a:schemeClr val="tx1"/>
                </a:solidFill>
              </a:rPr>
              <a:t>～２％・・・減光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kumimoji="1" lang="ja-JP" altLang="en-US" sz="4800" dirty="0" smtClean="0">
                <a:solidFill>
                  <a:schemeClr val="tx1"/>
                </a:solidFill>
              </a:rPr>
              <a:t>偏光度　　　　　　　　　　　　　　　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36473" y="2923941"/>
            <a:ext cx="5500255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～１０％・・・</a:t>
            </a:r>
            <a:r>
              <a:rPr lang="ja-JP" altLang="en-US" sz="4800" dirty="0">
                <a:solidFill>
                  <a:schemeClr val="tx1"/>
                </a:solidFill>
              </a:rPr>
              <a:t>反射光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3550" y="4558620"/>
            <a:ext cx="7583759" cy="1787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３０％～・・・シンクロトン放射</a:t>
            </a:r>
            <a:r>
              <a:rPr kumimoji="1" lang="ja-JP" altLang="en-US" sz="4800" dirty="0" smtClean="0">
                <a:solidFill>
                  <a:schemeClr val="tx1">
                    <a:lumMod val="85000"/>
                  </a:schemeClr>
                </a:solidFill>
              </a:rPr>
              <a:t>　</a:t>
            </a:r>
            <a:r>
              <a:rPr kumimoji="1" lang="ja-JP" altLang="en-US" sz="4800" dirty="0" smtClean="0"/>
              <a:t>　　</a:t>
            </a:r>
            <a:endParaRPr kumimoji="1" lang="en-US" altLang="ja-JP" sz="4800" dirty="0" smtClean="0"/>
          </a:p>
          <a:p>
            <a:pPr algn="ctr"/>
            <a:endParaRPr kumimoji="1" lang="ja-JP" altLang="en-US" sz="4800" dirty="0"/>
          </a:p>
        </p:txBody>
      </p:sp>
      <p:sp>
        <p:nvSpPr>
          <p:cNvPr id="8" name="左中かっこ 7"/>
          <p:cNvSpPr/>
          <p:nvPr/>
        </p:nvSpPr>
        <p:spPr>
          <a:xfrm>
            <a:off x="4225636" y="2590800"/>
            <a:ext cx="257914" cy="2549236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296936"/>
            <a:ext cx="10353762" cy="970450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②偏光角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753" y="1147686"/>
            <a:ext cx="10844758" cy="4317242"/>
          </a:xfrm>
        </p:spPr>
        <p:txBody>
          <a:bodyPr/>
          <a:lstStyle/>
          <a:p>
            <a:pPr marL="36900" indent="0">
              <a:buNone/>
            </a:pPr>
            <a:r>
              <a:rPr kumimoji="1" lang="en-US" altLang="ja-JP" sz="3200" dirty="0" smtClean="0"/>
              <a:t>4</a:t>
            </a:r>
            <a:r>
              <a:rPr kumimoji="1" lang="ja-JP" altLang="en-US" sz="3200" dirty="0" err="1" smtClean="0"/>
              <a:t>つの</a:t>
            </a:r>
            <a:r>
              <a:rPr kumimoji="1" lang="ja-JP" altLang="en-US" sz="3200" dirty="0" smtClean="0"/>
              <a:t>角度の光度を差し引き</a:t>
            </a:r>
            <a:endParaRPr kumimoji="1" lang="en-US" altLang="ja-JP" sz="3200" dirty="0" smtClean="0"/>
          </a:p>
          <a:p>
            <a:pPr marL="36900" indent="0">
              <a:buNone/>
            </a:pPr>
            <a:r>
              <a:rPr kumimoji="1" lang="ja-JP" altLang="en-US" sz="3200" dirty="0" smtClean="0"/>
              <a:t>→おおよその偏光角を求める</a:t>
            </a:r>
            <a:endParaRPr kumimoji="1" lang="en-US" altLang="ja-JP" sz="3200" dirty="0" smtClean="0"/>
          </a:p>
          <a:p>
            <a:pPr marL="36900" indent="0">
              <a:buNone/>
            </a:pPr>
            <a:r>
              <a:rPr lang="ja-JP" altLang="en-US" dirty="0" smtClean="0"/>
              <a:t>　　　　  　  ０</a:t>
            </a:r>
            <a:r>
              <a:rPr lang="en-US" altLang="ja-JP" dirty="0" smtClean="0"/>
              <a:t>°</a:t>
            </a:r>
            <a:r>
              <a:rPr lang="ja-JP" altLang="en-US" dirty="0" smtClean="0"/>
              <a:t>　　　　　　　　　　　　　　　　         　　　４５</a:t>
            </a:r>
            <a:r>
              <a:rPr lang="en-US" altLang="ja-JP" dirty="0" smtClean="0"/>
              <a:t>°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22799" y="2887079"/>
            <a:ext cx="11335754" cy="3770873"/>
            <a:chOff x="301728" y="2818840"/>
            <a:chExt cx="11335754" cy="3770873"/>
          </a:xfrm>
        </p:grpSpPr>
        <p:pic>
          <p:nvPicPr>
            <p:cNvPr id="5" name="図 4" descr="かに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28" y="2894090"/>
              <a:ext cx="2971327" cy="2519620"/>
            </a:xfrm>
            <a:prstGeom prst="rect">
              <a:avLst/>
            </a:prstGeom>
          </p:spPr>
        </p:pic>
        <p:pic>
          <p:nvPicPr>
            <p:cNvPr id="6" name="図 5" descr="かに4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5" t="9589" r="2406" b="6849"/>
            <a:stretch>
              <a:fillRect/>
            </a:stretch>
          </p:blipFill>
          <p:spPr>
            <a:xfrm>
              <a:off x="4402138" y="2844093"/>
              <a:ext cx="3099847" cy="2589920"/>
            </a:xfrm>
            <a:prstGeom prst="rect">
              <a:avLst/>
            </a:prstGeom>
          </p:spPr>
        </p:pic>
        <p:pic>
          <p:nvPicPr>
            <p:cNvPr id="7" name="図 6" descr="かに0-4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014" y="2818840"/>
              <a:ext cx="3093468" cy="2570417"/>
            </a:xfrm>
            <a:prstGeom prst="rect">
              <a:avLst/>
            </a:prstGeom>
          </p:spPr>
        </p:pic>
        <p:sp>
          <p:nvSpPr>
            <p:cNvPr id="8" name="等号 7"/>
            <p:cNvSpPr/>
            <p:nvPr/>
          </p:nvSpPr>
          <p:spPr>
            <a:xfrm>
              <a:off x="7488014" y="3511310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減算 16"/>
            <p:cNvSpPr/>
            <p:nvPr/>
          </p:nvSpPr>
          <p:spPr>
            <a:xfrm>
              <a:off x="3360014" y="3634754"/>
              <a:ext cx="914400" cy="914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屈折矢印 9"/>
            <p:cNvSpPr/>
            <p:nvPr/>
          </p:nvSpPr>
          <p:spPr>
            <a:xfrm>
              <a:off x="9400339" y="5594547"/>
              <a:ext cx="850900" cy="59814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284284" y="5675313"/>
              <a:ext cx="411371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latin typeface="ＭＳ Ｐゴシック"/>
                  <a:ea typeface="ＭＳ Ｐゴシック"/>
                </a:rPr>
                <a:t>明るい部分＝ </a:t>
              </a:r>
              <a:r>
                <a:rPr lang="en-US" altLang="ja-JP" sz="2400">
                  <a:latin typeface="ＭＳ Ｐゴシック"/>
                  <a:ea typeface="ＭＳ Ｐゴシック"/>
                </a:rPr>
                <a:t>0°</a:t>
              </a:r>
              <a:r>
                <a:rPr lang="ja-JP" altLang="en-US" sz="2400">
                  <a:latin typeface="ＭＳ Ｐゴシック"/>
                  <a:ea typeface="ＭＳ Ｐゴシック"/>
                </a:rPr>
                <a:t>寄りに偏光</a:t>
              </a:r>
            </a:p>
          </p:txBody>
        </p:sp>
      </p:grpSp>
      <p:sp>
        <p:nvSpPr>
          <p:cNvPr id="12" name="右矢印 11"/>
          <p:cNvSpPr/>
          <p:nvPr/>
        </p:nvSpPr>
        <p:spPr>
          <a:xfrm rot="16200000">
            <a:off x="1019042" y="3557525"/>
            <a:ext cx="1828800" cy="991720"/>
          </a:xfrm>
          <a:prstGeom prst="rightArrow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900000">
            <a:off x="5138424" y="3557525"/>
            <a:ext cx="1828800" cy="991720"/>
          </a:xfrm>
          <a:prstGeom prst="rightArrow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7521982">
            <a:off x="9297419" y="3557525"/>
            <a:ext cx="1828800" cy="991720"/>
          </a:xfrm>
          <a:prstGeom prst="rightArrow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ＭＳ Ｐゴシック"/>
                <a:ea typeface="ＭＳ Ｐゴシック"/>
              </a:rPr>
              <a:t>偏光マップを作る</a:t>
            </a:r>
          </a:p>
        </p:txBody>
      </p:sp>
      <p:pic>
        <p:nvPicPr>
          <p:cNvPr id="4" name="コンテンツ プレースホルダー 3" descr="馬頭星雲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7384" y="1817503"/>
            <a:ext cx="6264275" cy="4748212"/>
          </a:xfrm>
        </p:spPr>
      </p:pic>
      <p:pic>
        <p:nvPicPr>
          <p:cNvPr id="5" name="図 4" descr="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853" y="1926553"/>
            <a:ext cx="4886249" cy="4723107"/>
          </a:xfrm>
          <a:prstGeom prst="rect">
            <a:avLst/>
          </a:prstGeom>
        </p:spPr>
      </p:pic>
      <p:pic>
        <p:nvPicPr>
          <p:cNvPr id="6" name="図 5" descr="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469" y="2193118"/>
            <a:ext cx="4724051" cy="4146461"/>
          </a:xfrm>
          <a:prstGeom prst="rect">
            <a:avLst/>
          </a:prstGeom>
        </p:spPr>
      </p:pic>
      <p:sp>
        <p:nvSpPr>
          <p:cNvPr id="10" name="線吹き出し 2 (枠付き) 9"/>
          <p:cNvSpPr/>
          <p:nvPr/>
        </p:nvSpPr>
        <p:spPr>
          <a:xfrm>
            <a:off x="8379536" y="2498909"/>
            <a:ext cx="3000463" cy="1079500"/>
          </a:xfrm>
          <a:prstGeom prst="borderCallout2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rgbClr val="000000"/>
                </a:solidFill>
                <a:latin typeface="ＭＳ Ｐゴシック"/>
                <a:ea typeface="ＭＳ Ｐゴシック"/>
              </a:rPr>
              <a:t>写真鉛直方向に強く偏光</a:t>
            </a:r>
          </a:p>
        </p:txBody>
      </p:sp>
      <p:sp>
        <p:nvSpPr>
          <p:cNvPr id="13" name="線吹き出し 2 (枠付き) 12"/>
          <p:cNvSpPr/>
          <p:nvPr/>
        </p:nvSpPr>
        <p:spPr>
          <a:xfrm flipH="1">
            <a:off x="779463" y="2056067"/>
            <a:ext cx="3074987" cy="1271333"/>
          </a:xfrm>
          <a:prstGeom prst="borderCallout2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rgbClr val="000000"/>
                </a:solidFill>
                <a:latin typeface="ＭＳ Ｐゴシック"/>
                <a:ea typeface="ＭＳ Ｐゴシック"/>
              </a:rPr>
              <a:t>写真水平方向に弱く偏光</a:t>
            </a:r>
          </a:p>
        </p:txBody>
      </p:sp>
    </p:spTree>
    <p:extLst>
      <p:ext uri="{BB962C8B-B14F-4D97-AF65-F5344CB8AC3E}">
        <p14:creationId xmlns:p14="http://schemas.microsoft.com/office/powerpoint/2010/main" val="1180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TM02900769[[fn=レトロ]]</Template>
  <TotalTime>247</TotalTime>
  <Words>358</Words>
  <Application>Microsoft Office PowerPoint</Application>
  <PresentationFormat>ワイド画面</PresentationFormat>
  <Paragraphs>100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HDOfficeLightV0</vt:lpstr>
      <vt:lpstr>石版</vt:lpstr>
      <vt:lpstr>偏光で見る星雲の姿</vt:lpstr>
      <vt:lpstr>目的</vt:lpstr>
      <vt:lpstr>観測方法</vt:lpstr>
      <vt:lpstr>研究方法</vt:lpstr>
      <vt:lpstr>偏光の原因</vt:lpstr>
      <vt:lpstr>①偏光度</vt:lpstr>
      <vt:lpstr>偏光の原因</vt:lpstr>
      <vt:lpstr>②偏光角</vt:lpstr>
      <vt:lpstr>偏光マップを作る</vt:lpstr>
      <vt:lpstr>NGC2024</vt:lpstr>
      <vt:lpstr>PowerPoint プレゼンテーション</vt:lpstr>
      <vt:lpstr>かに星雲(M1)</vt:lpstr>
      <vt:lpstr>総括</vt:lpstr>
      <vt:lpstr>今後の展望</vt:lpstr>
      <vt:lpstr>謝辞</vt:lpstr>
      <vt:lpstr>ご清聴ありがとうございました！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Chalalai Sarakor</dc:creator>
  <cp:lastModifiedBy>生徒ｱｶｳﾝﾄ</cp:lastModifiedBy>
  <cp:revision>52</cp:revision>
  <dcterms:created xsi:type="dcterms:W3CDTF">2013-07-30T09:55:18Z</dcterms:created>
  <dcterms:modified xsi:type="dcterms:W3CDTF">2015-03-16T12:22:17Z</dcterms:modified>
</cp:coreProperties>
</file>