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4" r:id="rId1"/>
  </p:sldMasterIdLst>
  <p:sldIdLst>
    <p:sldId id="256" r:id="rId2"/>
    <p:sldId id="269" r:id="rId3"/>
    <p:sldId id="262" r:id="rId4"/>
    <p:sldId id="257" r:id="rId5"/>
    <p:sldId id="270" r:id="rId6"/>
    <p:sldId id="271" r:id="rId7"/>
    <p:sldId id="272" r:id="rId8"/>
    <p:sldId id="264" r:id="rId9"/>
    <p:sldId id="274" r:id="rId10"/>
    <p:sldId id="263" r:id="rId11"/>
    <p:sldId id="276" r:id="rId12"/>
    <p:sldId id="281" r:id="rId13"/>
    <p:sldId id="258" r:id="rId14"/>
    <p:sldId id="266" r:id="rId15"/>
    <p:sldId id="275" r:id="rId16"/>
    <p:sldId id="259" r:id="rId17"/>
    <p:sldId id="278" r:id="rId18"/>
    <p:sldId id="280" r:id="rId19"/>
    <p:sldId id="260" r:id="rId20"/>
    <p:sldId id="279" r:id="rId21"/>
    <p:sldId id="268" r:id="rId22"/>
  </p:sldIdLst>
  <p:sldSz cx="12192000" cy="6858000"/>
  <p:notesSz cx="6858000" cy="9144000"/>
  <p:embeddedFontLst>
    <p:embeddedFont>
      <p:font typeface="Yu Mincho" panose="02020400000000000000" pitchFamily="18" charset="-128"/>
      <p:regular r:id="rId23"/>
    </p:embeddedFont>
    <p:embeddedFont>
      <p:font typeface="メイリオ" panose="020B0604030504040204" pitchFamily="50" charset="-128"/>
      <p:regular r:id="rId24"/>
      <p:bold r:id="rId25"/>
      <p:italic r:id="rId26"/>
      <p:boldItalic r:id="rId27"/>
    </p:embeddedFont>
    <p:embeddedFont>
      <p:font typeface="DFKai-SB" panose="03000509000000000000" pitchFamily="65" charset="-120"/>
      <p:regular r:id="rId28"/>
    </p:embeddedFont>
    <p:embeddedFont>
      <p:font typeface="宋体" panose="02010600030101010101" pitchFamily="2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Mistral" panose="03090702030407020403" pitchFamily="66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GS創英ﾌﾟﾚｾﾞﾝｽEB" panose="02020800000000000000" pitchFamily="18" charset="-128"/>
      <p:regular r:id="rId38"/>
    </p:embeddedFont>
    <p:embeddedFont>
      <p:font typeface="HGP明朝E" panose="02020900000000000000" pitchFamily="18" charset="-128"/>
      <p:regular r:id="rId39"/>
    </p:embeddedFont>
    <p:embeddedFont>
      <p:font typeface="新細明體" panose="02020500000000000000" pitchFamily="18" charset="-120"/>
      <p:regular r:id="rId4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15D7"/>
    <a:srgbClr val="FFFF00"/>
    <a:srgbClr val="FF6600"/>
    <a:srgbClr val="8E8B00"/>
    <a:srgbClr val="9A9600"/>
    <a:srgbClr val="565400"/>
    <a:srgbClr val="767300"/>
    <a:srgbClr val="C8C300"/>
    <a:srgbClr val="FF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3165" autoAdjust="0"/>
  </p:normalViewPr>
  <p:slideViewPr>
    <p:cSldViewPr snapToGrid="0">
      <p:cViewPr varScale="1">
        <p:scale>
          <a:sx n="86" d="100"/>
          <a:sy n="86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ISK\landiskopen\yui\M42%20HR&#2225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ISK\landiskopen\yui\M42%20HR&#2225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M42</a:t>
            </a:r>
            <a:endParaRPr lang="ja-JP" sz="3200" dirty="0"/>
          </a:p>
        </c:rich>
      </c:tx>
      <c:layout>
        <c:manualLayout>
          <c:xMode val="edge"/>
          <c:yMode val="edge"/>
          <c:x val="0.42943800035356694"/>
          <c:y val="4.5247624513393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2168119818749"/>
          <c:y val="0.173918977438144"/>
          <c:w val="0.66801006358872317"/>
          <c:h val="0.7907889057541807"/>
        </c:manualLayout>
      </c:layout>
      <c:scatterChart>
        <c:scatterStyle val="lineMarker"/>
        <c:varyColors val="0"/>
        <c:ser>
          <c:idx val="0"/>
          <c:order val="0"/>
          <c:tx>
            <c:v>M42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28575" cap="rnd">
                <a:solidFill>
                  <a:schemeClr val="accent1"/>
                </a:solidFill>
              </a:ln>
              <a:effectLst/>
            </c:spPr>
            <c:trendlineType val="power"/>
            <c:dispRSqr val="0"/>
            <c:dispEq val="0"/>
          </c:trendline>
          <c:xVal>
            <c:numRef>
              <c:f>Sheet2!$G$2:$G$44</c:f>
              <c:numCache>
                <c:formatCode>General</c:formatCode>
                <c:ptCount val="43"/>
                <c:pt idx="0">
                  <c:v>2.5398480335506464</c:v>
                </c:pt>
                <c:pt idx="1">
                  <c:v>7.5668912873669143</c:v>
                </c:pt>
                <c:pt idx="2">
                  <c:v>2.2626216464249107</c:v>
                </c:pt>
                <c:pt idx="3">
                  <c:v>2.2149301302553135</c:v>
                </c:pt>
                <c:pt idx="4">
                  <c:v>3.4662706255832543</c:v>
                </c:pt>
                <c:pt idx="5">
                  <c:v>2.8026723542589775</c:v>
                </c:pt>
                <c:pt idx="6">
                  <c:v>2.2233452424592959</c:v>
                </c:pt>
                <c:pt idx="7">
                  <c:v>2.76418943584788</c:v>
                </c:pt>
                <c:pt idx="8">
                  <c:v>1.8349201329321487</c:v>
                </c:pt>
                <c:pt idx="9">
                  <c:v>2.7830785807566705</c:v>
                </c:pt>
                <c:pt idx="10">
                  <c:v>2.3596016342245316</c:v>
                </c:pt>
                <c:pt idx="11">
                  <c:v>1.6524510498603278</c:v>
                </c:pt>
                <c:pt idx="12">
                  <c:v>1.4077459486730892</c:v>
                </c:pt>
                <c:pt idx="13">
                  <c:v>2.2509509594482111</c:v>
                </c:pt>
                <c:pt idx="14">
                  <c:v>2.7889722216761559</c:v>
                </c:pt>
                <c:pt idx="15">
                  <c:v>2.0642568175691527</c:v>
                </c:pt>
                <c:pt idx="16">
                  <c:v>1.9545381554282151</c:v>
                </c:pt>
                <c:pt idx="17">
                  <c:v>2.9446446201379897</c:v>
                </c:pt>
                <c:pt idx="18">
                  <c:v>1.8075491290151899</c:v>
                </c:pt>
                <c:pt idx="19">
                  <c:v>1.8638171470833571</c:v>
                </c:pt>
                <c:pt idx="20">
                  <c:v>2.102067711499414</c:v>
                </c:pt>
                <c:pt idx="21">
                  <c:v>3.4241584284378153</c:v>
                </c:pt>
                <c:pt idx="22">
                  <c:v>2.2798290771442695</c:v>
                </c:pt>
                <c:pt idx="23">
                  <c:v>3.2326703921364048</c:v>
                </c:pt>
                <c:pt idx="24">
                  <c:v>3.5617537178831178</c:v>
                </c:pt>
                <c:pt idx="25">
                  <c:v>2.5638848776903114</c:v>
                </c:pt>
                <c:pt idx="26">
                  <c:v>2.8926200066182948</c:v>
                </c:pt>
                <c:pt idx="27">
                  <c:v>3.845900240137234</c:v>
                </c:pt>
                <c:pt idx="28">
                  <c:v>6.2808214984270778</c:v>
                </c:pt>
                <c:pt idx="29">
                  <c:v>4.3763059931218216</c:v>
                </c:pt>
                <c:pt idx="30">
                  <c:v>2.7371133180240537</c:v>
                </c:pt>
                <c:pt idx="31">
                  <c:v>2.8005011564741755</c:v>
                </c:pt>
                <c:pt idx="32">
                  <c:v>2.5220894786158157</c:v>
                </c:pt>
                <c:pt idx="33">
                  <c:v>3.345081153617282</c:v>
                </c:pt>
                <c:pt idx="34">
                  <c:v>3.7586715463899236</c:v>
                </c:pt>
                <c:pt idx="35">
                  <c:v>2.5374292529525002</c:v>
                </c:pt>
                <c:pt idx="36">
                  <c:v>9.6481576084245511</c:v>
                </c:pt>
                <c:pt idx="37">
                  <c:v>6.1818869990259548</c:v>
                </c:pt>
                <c:pt idx="38">
                  <c:v>6.3264817797904547</c:v>
                </c:pt>
                <c:pt idx="39">
                  <c:v>4.1327654984832698</c:v>
                </c:pt>
                <c:pt idx="40">
                  <c:v>3.0791158476786959</c:v>
                </c:pt>
                <c:pt idx="41">
                  <c:v>3.0703678701769856</c:v>
                </c:pt>
                <c:pt idx="42">
                  <c:v>3.7574722065600459</c:v>
                </c:pt>
              </c:numCache>
            </c:numRef>
          </c:xVal>
          <c:yVal>
            <c:numRef>
              <c:f>Sheet2!$H$2:$H$44</c:f>
              <c:numCache>
                <c:formatCode>General</c:formatCode>
                <c:ptCount val="43"/>
                <c:pt idx="0">
                  <c:v>0.27738103541811981</c:v>
                </c:pt>
                <c:pt idx="1">
                  <c:v>0.12263659614043244</c:v>
                </c:pt>
                <c:pt idx="2">
                  <c:v>0.15758793636032317</c:v>
                </c:pt>
                <c:pt idx="3">
                  <c:v>1.2382189773142485</c:v>
                </c:pt>
                <c:pt idx="4">
                  <c:v>3.3870957473901418E-2</c:v>
                </c:pt>
                <c:pt idx="5">
                  <c:v>0.16656270413303106</c:v>
                </c:pt>
                <c:pt idx="6">
                  <c:v>5.2308322538498798E-2</c:v>
                </c:pt>
                <c:pt idx="7">
                  <c:v>3.930038418528637E-2</c:v>
                </c:pt>
                <c:pt idx="8">
                  <c:v>0.18949208932585446</c:v>
                </c:pt>
                <c:pt idx="9">
                  <c:v>3.0018877116058284E-2</c:v>
                </c:pt>
                <c:pt idx="10">
                  <c:v>0.18737444780283655</c:v>
                </c:pt>
                <c:pt idx="11">
                  <c:v>0.33074426213173291</c:v>
                </c:pt>
                <c:pt idx="12">
                  <c:v>0.39117512815403394</c:v>
                </c:pt>
                <c:pt idx="13">
                  <c:v>2.7475144207878013E-2</c:v>
                </c:pt>
                <c:pt idx="14">
                  <c:v>0.18114235615194141</c:v>
                </c:pt>
                <c:pt idx="15">
                  <c:v>0.23776573277532356</c:v>
                </c:pt>
                <c:pt idx="16">
                  <c:v>0.60405117580628531</c:v>
                </c:pt>
                <c:pt idx="17">
                  <c:v>3.8828179493141129E-2</c:v>
                </c:pt>
                <c:pt idx="18">
                  <c:v>1.1570541872875688</c:v>
                </c:pt>
                <c:pt idx="19">
                  <c:v>0.43544809623453845</c:v>
                </c:pt>
                <c:pt idx="20">
                  <c:v>0.66203106143642942</c:v>
                </c:pt>
                <c:pt idx="21">
                  <c:v>0.56557067293321317</c:v>
                </c:pt>
                <c:pt idx="22">
                  <c:v>0.53711753080678915</c:v>
                </c:pt>
                <c:pt idx="23">
                  <c:v>8.7885984433271336E-3</c:v>
                </c:pt>
                <c:pt idx="24">
                  <c:v>1.7583452353270558E-2</c:v>
                </c:pt>
                <c:pt idx="25">
                  <c:v>8.0095852570332485E-3</c:v>
                </c:pt>
                <c:pt idx="26">
                  <c:v>9.0878228761915834E-3</c:v>
                </c:pt>
                <c:pt idx="27">
                  <c:v>1.4304563722719522E-2</c:v>
                </c:pt>
                <c:pt idx="28">
                  <c:v>1.333729143830892E-2</c:v>
                </c:pt>
                <c:pt idx="29">
                  <c:v>8.2866249266449667E-3</c:v>
                </c:pt>
                <c:pt idx="30">
                  <c:v>1.2640305133902968E-2</c:v>
                </c:pt>
                <c:pt idx="31">
                  <c:v>1.1894949679473766E-2</c:v>
                </c:pt>
                <c:pt idx="32">
                  <c:v>1.4637778036115634E-2</c:v>
                </c:pt>
                <c:pt idx="33">
                  <c:v>8.3759314002363802E-3</c:v>
                </c:pt>
                <c:pt idx="34">
                  <c:v>1.0057503238452298E-2</c:v>
                </c:pt>
                <c:pt idx="35">
                  <c:v>1.0386413458672401E-2</c:v>
                </c:pt>
                <c:pt idx="36">
                  <c:v>1.0429772699585367E-2</c:v>
                </c:pt>
                <c:pt idx="37">
                  <c:v>4.178098116717043E-3</c:v>
                </c:pt>
                <c:pt idx="38">
                  <c:v>2.969755095714175E-3</c:v>
                </c:pt>
                <c:pt idx="39">
                  <c:v>1.5024758915426645E-2</c:v>
                </c:pt>
                <c:pt idx="40">
                  <c:v>9.2602772334147085E-3</c:v>
                </c:pt>
                <c:pt idx="41">
                  <c:v>9.2045454545454531E-3</c:v>
                </c:pt>
                <c:pt idx="42">
                  <c:v>8.7962517022591637E-3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910008"/>
        <c:axId val="32789785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地球から10pcに置かれた主系列星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trendline>
                  <c:spPr>
                    <a:ln w="9525" cap="rnd">
                      <a:solidFill>
                        <a:schemeClr val="accent2"/>
                      </a:solidFill>
                    </a:ln>
                    <a:effectLst/>
                  </c:spPr>
                  <c:trendlineType val="power"/>
                  <c:dispRSqr val="0"/>
                  <c:dispEq val="0"/>
                </c:trendline>
                <c:xVal>
                  <c:numRef>
                    <c:extLst>
                      <c:ext uri="{02D57815-91ED-43cb-92C2-25804820EDAC}">
                        <c15:formulaRef>
                          <c15:sqref>Sheet2!$I$2:$I$18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0.73799999999999999</c:v>
                      </c:pt>
                      <c:pt idx="1">
                        <c:v>0.73799999999999999</c:v>
                      </c:pt>
                      <c:pt idx="2">
                        <c:v>0.745</c:v>
                      </c:pt>
                      <c:pt idx="3">
                        <c:v>0.75900000000000001</c:v>
                      </c:pt>
                      <c:pt idx="4">
                        <c:v>0.83199999999999996</c:v>
                      </c:pt>
                      <c:pt idx="5">
                        <c:v>0.85499999999999998</c:v>
                      </c:pt>
                      <c:pt idx="6">
                        <c:v>0.90400000000000003</c:v>
                      </c:pt>
                      <c:pt idx="7">
                        <c:v>0.98199999999999998</c:v>
                      </c:pt>
                      <c:pt idx="8">
                        <c:v>1.1479999999999999</c:v>
                      </c:pt>
                      <c:pt idx="9">
                        <c:v>1.3180000000000001</c:v>
                      </c:pt>
                      <c:pt idx="10">
                        <c:v>1.5</c:v>
                      </c:pt>
                      <c:pt idx="11">
                        <c:v>1.706</c:v>
                      </c:pt>
                      <c:pt idx="12">
                        <c:v>1.871</c:v>
                      </c:pt>
                      <c:pt idx="13">
                        <c:v>2.109</c:v>
                      </c:pt>
                      <c:pt idx="14">
                        <c:v>2.8839999999999999</c:v>
                      </c:pt>
                      <c:pt idx="15">
                        <c:v>3.6309999999999998</c:v>
                      </c:pt>
                      <c:pt idx="16">
                        <c:v>4.5289999999999999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Sheet2!$J$2:$J$18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94623716.140000001</c:v>
                      </c:pt>
                      <c:pt idx="1">
                        <c:v>71779429.129999995</c:v>
                      </c:pt>
                      <c:pt idx="2">
                        <c:v>34355794.789999999</c:v>
                      </c:pt>
                      <c:pt idx="3">
                        <c:v>14996848.359999999</c:v>
                      </c:pt>
                      <c:pt idx="4">
                        <c:v>1644371.723</c:v>
                      </c:pt>
                      <c:pt idx="5">
                        <c:v>1137627.2860000001</c:v>
                      </c:pt>
                      <c:pt idx="6">
                        <c:v>452897.57990000001</c:v>
                      </c:pt>
                      <c:pt idx="7">
                        <c:v>216770.4105</c:v>
                      </c:pt>
                      <c:pt idx="8">
                        <c:v>65463.617409999999</c:v>
                      </c:pt>
                      <c:pt idx="9">
                        <c:v>31332.857240000001</c:v>
                      </c:pt>
                      <c:pt idx="10">
                        <c:v>14996.84836</c:v>
                      </c:pt>
                      <c:pt idx="11">
                        <c:v>6546.3617409999997</c:v>
                      </c:pt>
                      <c:pt idx="12">
                        <c:v>3435.5894790000002</c:v>
                      </c:pt>
                      <c:pt idx="13">
                        <c:v>1644.371723</c:v>
                      </c:pt>
                      <c:pt idx="14">
                        <c:v>413.04750200000001</c:v>
                      </c:pt>
                      <c:pt idx="15">
                        <c:v>113.7627286</c:v>
                      </c:pt>
                      <c:pt idx="16">
                        <c:v>4.5289757990000004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279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7897856"/>
        <c:crosses val="autoZero"/>
        <c:crossBetween val="midCat"/>
      </c:valAx>
      <c:valAx>
        <c:axId val="327897856"/>
        <c:scaling>
          <c:logBase val="10"/>
          <c:orientation val="minMax"/>
          <c:max val="1000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7910008"/>
        <c:crosses val="autoZero"/>
        <c:crossBetween val="midCat"/>
        <c:majorUnit val="10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0625114785171"/>
          <c:y val="0.1614311678344304"/>
          <c:w val="0.66801006358872317"/>
          <c:h val="0.7907889057541807"/>
        </c:manualLayout>
      </c:layout>
      <c:scatterChart>
        <c:scatterStyle val="lineMarker"/>
        <c:varyColors val="0"/>
        <c:ser>
          <c:idx val="0"/>
          <c:order val="0"/>
          <c:tx>
            <c:v>M42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31750" cap="rnd">
                <a:solidFill>
                  <a:schemeClr val="accent1"/>
                </a:solidFill>
              </a:ln>
              <a:effectLst/>
            </c:spPr>
            <c:trendlineType val="power"/>
            <c:dispRSqr val="0"/>
            <c:dispEq val="0"/>
          </c:trendline>
          <c:xVal>
            <c:numRef>
              <c:f>Sheet2!$G$2:$G$44</c:f>
              <c:numCache>
                <c:formatCode>General</c:formatCode>
                <c:ptCount val="43"/>
                <c:pt idx="0">
                  <c:v>2.5398480335506464</c:v>
                </c:pt>
                <c:pt idx="1">
                  <c:v>7.5668912873669143</c:v>
                </c:pt>
                <c:pt idx="2">
                  <c:v>2.2626216464249107</c:v>
                </c:pt>
                <c:pt idx="3">
                  <c:v>2.2149301302553135</c:v>
                </c:pt>
                <c:pt idx="4">
                  <c:v>3.4662706255832543</c:v>
                </c:pt>
                <c:pt idx="5">
                  <c:v>2.8026723542589775</c:v>
                </c:pt>
                <c:pt idx="6">
                  <c:v>2.2233452424592959</c:v>
                </c:pt>
                <c:pt idx="7">
                  <c:v>2.76418943584788</c:v>
                </c:pt>
                <c:pt idx="8">
                  <c:v>1.8349201329321487</c:v>
                </c:pt>
                <c:pt idx="9">
                  <c:v>2.7830785807566705</c:v>
                </c:pt>
                <c:pt idx="10">
                  <c:v>2.3596016342245316</c:v>
                </c:pt>
                <c:pt idx="11">
                  <c:v>1.6524510498603278</c:v>
                </c:pt>
                <c:pt idx="12">
                  <c:v>1.4077459486730892</c:v>
                </c:pt>
                <c:pt idx="13">
                  <c:v>2.2509509594482111</c:v>
                </c:pt>
                <c:pt idx="14">
                  <c:v>2.7889722216761559</c:v>
                </c:pt>
                <c:pt idx="15">
                  <c:v>2.0642568175691527</c:v>
                </c:pt>
                <c:pt idx="16">
                  <c:v>1.9545381554282151</c:v>
                </c:pt>
                <c:pt idx="17">
                  <c:v>2.9446446201379897</c:v>
                </c:pt>
                <c:pt idx="18">
                  <c:v>1.8075491290151899</c:v>
                </c:pt>
                <c:pt idx="19">
                  <c:v>1.8638171470833571</c:v>
                </c:pt>
                <c:pt idx="20">
                  <c:v>2.102067711499414</c:v>
                </c:pt>
                <c:pt idx="21">
                  <c:v>3.4241584284378153</c:v>
                </c:pt>
                <c:pt idx="22">
                  <c:v>2.2798290771442695</c:v>
                </c:pt>
                <c:pt idx="23">
                  <c:v>3.2326703921364048</c:v>
                </c:pt>
                <c:pt idx="24">
                  <c:v>3.5617537178831178</c:v>
                </c:pt>
                <c:pt idx="25">
                  <c:v>2.5638848776903114</c:v>
                </c:pt>
                <c:pt idx="26">
                  <c:v>2.8926200066182948</c:v>
                </c:pt>
                <c:pt idx="27">
                  <c:v>3.845900240137234</c:v>
                </c:pt>
                <c:pt idx="28">
                  <c:v>6.2808214984270778</c:v>
                </c:pt>
                <c:pt idx="29">
                  <c:v>4.3763059931218216</c:v>
                </c:pt>
                <c:pt idx="30">
                  <c:v>2.7371133180240537</c:v>
                </c:pt>
                <c:pt idx="31">
                  <c:v>2.8005011564741755</c:v>
                </c:pt>
                <c:pt idx="32">
                  <c:v>2.5220894786158157</c:v>
                </c:pt>
                <c:pt idx="33">
                  <c:v>3.345081153617282</c:v>
                </c:pt>
                <c:pt idx="34">
                  <c:v>3.7586715463899236</c:v>
                </c:pt>
                <c:pt idx="35">
                  <c:v>2.5374292529525002</c:v>
                </c:pt>
                <c:pt idx="36">
                  <c:v>9.6481576084245511</c:v>
                </c:pt>
                <c:pt idx="37">
                  <c:v>6.1818869990259548</c:v>
                </c:pt>
                <c:pt idx="38">
                  <c:v>6.3264817797904547</c:v>
                </c:pt>
                <c:pt idx="39">
                  <c:v>4.1327654984832698</c:v>
                </c:pt>
                <c:pt idx="40">
                  <c:v>3.0791158476786959</c:v>
                </c:pt>
                <c:pt idx="41">
                  <c:v>3.0703678701769856</c:v>
                </c:pt>
                <c:pt idx="42">
                  <c:v>3.7574722065600459</c:v>
                </c:pt>
              </c:numCache>
            </c:numRef>
          </c:xVal>
          <c:yVal>
            <c:numRef>
              <c:f>Sheet2!$H$2:$H$44</c:f>
              <c:numCache>
                <c:formatCode>General</c:formatCode>
                <c:ptCount val="43"/>
                <c:pt idx="0">
                  <c:v>0.27738103541811981</c:v>
                </c:pt>
                <c:pt idx="1">
                  <c:v>0.12263659614043244</c:v>
                </c:pt>
                <c:pt idx="2">
                  <c:v>0.15758793636032317</c:v>
                </c:pt>
                <c:pt idx="3">
                  <c:v>1.2382189773142485</c:v>
                </c:pt>
                <c:pt idx="4">
                  <c:v>3.3870957473901418E-2</c:v>
                </c:pt>
                <c:pt idx="5">
                  <c:v>0.16656270413303106</c:v>
                </c:pt>
                <c:pt idx="6">
                  <c:v>5.2308322538498798E-2</c:v>
                </c:pt>
                <c:pt idx="7">
                  <c:v>3.930038418528637E-2</c:v>
                </c:pt>
                <c:pt idx="8">
                  <c:v>0.18949208932585446</c:v>
                </c:pt>
                <c:pt idx="9">
                  <c:v>3.0018877116058284E-2</c:v>
                </c:pt>
                <c:pt idx="10">
                  <c:v>0.18737444780283655</c:v>
                </c:pt>
                <c:pt idx="11">
                  <c:v>0.33074426213173291</c:v>
                </c:pt>
                <c:pt idx="12">
                  <c:v>0.39117512815403394</c:v>
                </c:pt>
                <c:pt idx="13">
                  <c:v>2.7475144207878013E-2</c:v>
                </c:pt>
                <c:pt idx="14">
                  <c:v>0.18114235615194141</c:v>
                </c:pt>
                <c:pt idx="15">
                  <c:v>0.23776573277532356</c:v>
                </c:pt>
                <c:pt idx="16">
                  <c:v>0.60405117580628531</c:v>
                </c:pt>
                <c:pt idx="17">
                  <c:v>3.8828179493141129E-2</c:v>
                </c:pt>
                <c:pt idx="18">
                  <c:v>1.1570541872875688</c:v>
                </c:pt>
                <c:pt idx="19">
                  <c:v>0.43544809623453845</c:v>
                </c:pt>
                <c:pt idx="20">
                  <c:v>0.66203106143642942</c:v>
                </c:pt>
                <c:pt idx="21">
                  <c:v>0.56557067293321317</c:v>
                </c:pt>
                <c:pt idx="22">
                  <c:v>0.53711753080678915</c:v>
                </c:pt>
                <c:pt idx="23">
                  <c:v>8.7885984433271336E-3</c:v>
                </c:pt>
                <c:pt idx="24">
                  <c:v>1.7583452353270558E-2</c:v>
                </c:pt>
                <c:pt idx="25">
                  <c:v>8.0095852570332485E-3</c:v>
                </c:pt>
                <c:pt idx="26">
                  <c:v>9.0878228761915834E-3</c:v>
                </c:pt>
                <c:pt idx="27">
                  <c:v>1.4304563722719522E-2</c:v>
                </c:pt>
                <c:pt idx="28">
                  <c:v>1.333729143830892E-2</c:v>
                </c:pt>
                <c:pt idx="29">
                  <c:v>8.2866249266449667E-3</c:v>
                </c:pt>
                <c:pt idx="30">
                  <c:v>1.2640305133902968E-2</c:v>
                </c:pt>
                <c:pt idx="31">
                  <c:v>1.1894949679473766E-2</c:v>
                </c:pt>
                <c:pt idx="32">
                  <c:v>1.4637778036115634E-2</c:v>
                </c:pt>
                <c:pt idx="33">
                  <c:v>8.3759314002363802E-3</c:v>
                </c:pt>
                <c:pt idx="34">
                  <c:v>1.0057503238452298E-2</c:v>
                </c:pt>
                <c:pt idx="35">
                  <c:v>1.0386413458672401E-2</c:v>
                </c:pt>
                <c:pt idx="36">
                  <c:v>1.0429772699585367E-2</c:v>
                </c:pt>
                <c:pt idx="37">
                  <c:v>4.178098116717043E-3</c:v>
                </c:pt>
                <c:pt idx="38">
                  <c:v>2.969755095714175E-3</c:v>
                </c:pt>
                <c:pt idx="39">
                  <c:v>1.5024758915426645E-2</c:v>
                </c:pt>
                <c:pt idx="40">
                  <c:v>9.2602772334147085E-3</c:v>
                </c:pt>
                <c:pt idx="41">
                  <c:v>9.2045454545454531E-3</c:v>
                </c:pt>
                <c:pt idx="42">
                  <c:v>8.7962517022591637E-3</c:v>
                </c:pt>
              </c:numCache>
            </c:numRef>
          </c:yVal>
          <c:smooth val="0"/>
        </c:ser>
        <c:ser>
          <c:idx val="1"/>
          <c:order val="1"/>
          <c:tx>
            <c:v>地球から10pcに置かれた主系列星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power"/>
            <c:dispRSqr val="0"/>
            <c:dispEq val="0"/>
          </c:trendline>
          <c:xVal>
            <c:numRef>
              <c:f>Sheet2!$I$2:$I$18</c:f>
              <c:numCache>
                <c:formatCode>General</c:formatCode>
                <c:ptCount val="17"/>
                <c:pt idx="0">
                  <c:v>0.73799999999999999</c:v>
                </c:pt>
                <c:pt idx="1">
                  <c:v>0.73799999999999999</c:v>
                </c:pt>
                <c:pt idx="2">
                  <c:v>0.745</c:v>
                </c:pt>
                <c:pt idx="3">
                  <c:v>0.75900000000000001</c:v>
                </c:pt>
                <c:pt idx="4">
                  <c:v>0.83199999999999996</c:v>
                </c:pt>
                <c:pt idx="5">
                  <c:v>0.85499999999999998</c:v>
                </c:pt>
                <c:pt idx="6">
                  <c:v>0.90400000000000003</c:v>
                </c:pt>
                <c:pt idx="7">
                  <c:v>0.98199999999999998</c:v>
                </c:pt>
                <c:pt idx="8">
                  <c:v>1.1479999999999999</c:v>
                </c:pt>
                <c:pt idx="9">
                  <c:v>1.3180000000000001</c:v>
                </c:pt>
                <c:pt idx="10">
                  <c:v>1.5</c:v>
                </c:pt>
                <c:pt idx="11">
                  <c:v>1.706</c:v>
                </c:pt>
                <c:pt idx="12">
                  <c:v>1.871</c:v>
                </c:pt>
                <c:pt idx="13">
                  <c:v>2.109</c:v>
                </c:pt>
                <c:pt idx="14">
                  <c:v>2.8839999999999999</c:v>
                </c:pt>
                <c:pt idx="15">
                  <c:v>3.6309999999999998</c:v>
                </c:pt>
                <c:pt idx="16">
                  <c:v>4.5289999999999999</c:v>
                </c:pt>
              </c:numCache>
            </c:numRef>
          </c:xVal>
          <c:yVal>
            <c:numRef>
              <c:f>Sheet2!$J$2:$J$18</c:f>
              <c:numCache>
                <c:formatCode>General</c:formatCode>
                <c:ptCount val="17"/>
                <c:pt idx="0">
                  <c:v>94623716.140000001</c:v>
                </c:pt>
                <c:pt idx="1">
                  <c:v>71779429.129999995</c:v>
                </c:pt>
                <c:pt idx="2">
                  <c:v>34355794.789999999</c:v>
                </c:pt>
                <c:pt idx="3">
                  <c:v>14996848.359999999</c:v>
                </c:pt>
                <c:pt idx="4">
                  <c:v>1644371.723</c:v>
                </c:pt>
                <c:pt idx="5">
                  <c:v>1137627.2860000001</c:v>
                </c:pt>
                <c:pt idx="6">
                  <c:v>452897.57990000001</c:v>
                </c:pt>
                <c:pt idx="7">
                  <c:v>216770.4105</c:v>
                </c:pt>
                <c:pt idx="8">
                  <c:v>65463.617409999999</c:v>
                </c:pt>
                <c:pt idx="9">
                  <c:v>31332.857240000001</c:v>
                </c:pt>
                <c:pt idx="10">
                  <c:v>14996.84836</c:v>
                </c:pt>
                <c:pt idx="11">
                  <c:v>6546.3617409999997</c:v>
                </c:pt>
                <c:pt idx="12">
                  <c:v>3435.5894790000002</c:v>
                </c:pt>
                <c:pt idx="13">
                  <c:v>1644.371723</c:v>
                </c:pt>
                <c:pt idx="14">
                  <c:v>413.04750200000001</c:v>
                </c:pt>
                <c:pt idx="15">
                  <c:v>113.7627286</c:v>
                </c:pt>
                <c:pt idx="16">
                  <c:v>4.5289757990000004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898248"/>
        <c:axId val="327900992"/>
      </c:scatterChart>
      <c:valAx>
        <c:axId val="32789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7900992"/>
        <c:crosses val="autoZero"/>
        <c:crossBetween val="midCat"/>
      </c:valAx>
      <c:valAx>
        <c:axId val="327900992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78982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53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6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1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2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3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6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45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9910-7133-4EC5-ABFE-F1F7D783EC7F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FB3A-542A-4985-AA09-A4FB3437C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518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65881" y="1149824"/>
            <a:ext cx="987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星雲の色、距離や大きさの調査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4800" y="1611489"/>
            <a:ext cx="115259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3600" b="0" i="0" u="none" strike="noStrike" baseline="0" dirty="0" smtClean="0">
              <a:solidFill>
                <a:srgbClr val="000000"/>
              </a:solidFill>
              <a:latin typeface="Yu Mincho"/>
            </a:endParaRPr>
          </a:p>
          <a:p>
            <a:r>
              <a:rPr lang="en-US" altLang="zh-CN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	</a:t>
            </a:r>
          </a:p>
          <a:p>
            <a:r>
              <a:rPr lang="en-US" altLang="zh-TW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</a:t>
            </a:r>
            <a:r>
              <a:rPr lang="en-US" altLang="zh-CN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	</a:t>
            </a:r>
          </a:p>
          <a:p>
            <a:r>
              <a:rPr lang="en-US" altLang="ja-JP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	</a:t>
            </a:r>
          </a:p>
          <a:p>
            <a:r>
              <a:rPr lang="en-US" altLang="ja-JP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	</a:t>
            </a:r>
          </a:p>
          <a:p>
            <a:r>
              <a:rPr lang="en-US" altLang="ja-JP" sz="1600" b="0" i="0" u="none" strike="noStrike" baseline="0" dirty="0" smtClean="0">
                <a:solidFill>
                  <a:srgbClr val="000000"/>
                </a:solidFill>
                <a:latin typeface="Yu Mincho"/>
              </a:rPr>
              <a:t>		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08844"/>
              </p:ext>
            </p:extLst>
          </p:nvPr>
        </p:nvGraphicFramePr>
        <p:xfrm>
          <a:off x="304800" y="2704219"/>
          <a:ext cx="11696944" cy="267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997"/>
                <a:gridCol w="602166"/>
                <a:gridCol w="3969834"/>
                <a:gridCol w="1103970"/>
                <a:gridCol w="646771"/>
                <a:gridCol w="4047206"/>
              </a:tblGrid>
              <a:tr h="438226"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早川翔大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早稲田大学本庄高等学院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渥美智也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東京都立科学技術高等学校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397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高橋舜貴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山梨県立日川高等学校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藤原大暉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長野県木曽青峰高等学校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246"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井上実優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名古屋大学教育学部付属高等学校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大島由佳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筑波大学附属高等学校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639"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立澤伽奈子</a:t>
                      </a:r>
                      <a:endParaRPr lang="en-US" altLang="ja-JP" sz="1800" b="0" i="0" u="none" strike="noStrike" baseline="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CN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長野県松本県ヶ丘高等学校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大畑来夏</a:t>
                      </a:r>
                      <a:endParaRPr lang="en-US" altLang="ja-JP" sz="1800" b="0" i="0" u="none" strike="noStrike" baseline="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愛知県立岡崎高等学校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276"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名古屋唯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青森県八戸工業大学第二高等学校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桐野結衣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愛知県立旭丘高等学校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366"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細谷奈津子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東京都立三田高等学校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梅林舞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lang="zh-TW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高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lang="ja-JP" altLang="en-US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石川県立金沢泉丘高等学校</a:t>
                      </a:r>
                      <a:r>
                        <a:rPr lang="en-US" altLang="ja-JP" sz="1800" b="0" i="0" u="none" strike="noStrike" baseline="0" dirty="0" smtClean="0">
                          <a:solidFill>
                            <a:schemeClr val="tx1"/>
                          </a:solidFill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713149" y="5756512"/>
            <a:ext cx="594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今回</a:t>
            </a:r>
            <a:r>
              <a:rPr lang="ja-JP" altLang="en-US" dirty="0" smtClean="0"/>
              <a:t>の研究発表にあたっては、東京大学木曽観測所および</a:t>
            </a:r>
            <a:endParaRPr lang="en-US" altLang="ja-JP" dirty="0" smtClean="0"/>
          </a:p>
          <a:p>
            <a:r>
              <a:rPr lang="en-US" altLang="ja-JP" dirty="0" smtClean="0"/>
              <a:t>NPO</a:t>
            </a:r>
            <a:r>
              <a:rPr lang="ja-JP" altLang="en-US" dirty="0" smtClean="0"/>
              <a:t>サイエンスステーションのサポートを受けています。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24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90390" y="4749365"/>
            <a:ext cx="8859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latin typeface="+mn-ea"/>
              </a:rPr>
              <a:t>の</a:t>
            </a:r>
            <a:r>
              <a:rPr lang="en-US" altLang="ja-JP" sz="4400" dirty="0" smtClean="0">
                <a:latin typeface="+mn-ea"/>
              </a:rPr>
              <a:t>4</a:t>
            </a:r>
            <a:r>
              <a:rPr lang="ja-JP" altLang="en-US" sz="4400" dirty="0" err="1" smtClean="0">
                <a:latin typeface="+mn-ea"/>
              </a:rPr>
              <a:t>つの</a:t>
            </a:r>
            <a:r>
              <a:rPr lang="ja-JP" altLang="en-US" sz="4400" dirty="0" smtClean="0">
                <a:latin typeface="+mn-ea"/>
              </a:rPr>
              <a:t>星雲を観測した。</a:t>
            </a:r>
            <a:r>
              <a:rPr lang="en-US" altLang="ja-JP" sz="4400" dirty="0" smtClean="0">
                <a:latin typeface="+mn-ea"/>
              </a:rPr>
              <a:t> </a:t>
            </a:r>
            <a:endParaRPr lang="ja-JP" altLang="en-US" sz="4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0219" y="694235"/>
            <a:ext cx="8799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Ⅰ:</a:t>
            </a:r>
            <a:r>
              <a:rPr kumimoji="1" lang="ja-JP" alt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星雲の見かけの明るさを求める。</a:t>
            </a:r>
            <a:endParaRPr lang="ja-JP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8956" y="1706137"/>
            <a:ext cx="33538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M42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Sh2-273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Sh2-311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NGC2174</a:t>
            </a:r>
            <a:endParaRPr lang="en-US" altLang="ja-JP" sz="4400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1012" y="5885646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この観測は「銀河学校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」での実習として行われました。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2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観測</a:t>
            </a:r>
            <a:r>
              <a:rPr kumimoji="1" lang="ja-JP" altLang="en-US" dirty="0" smtClean="0"/>
              <a:t>波長</a:t>
            </a:r>
            <a:endParaRPr kumimoji="1" lang="ja-JP" altLang="en-US" dirty="0"/>
          </a:p>
        </p:txBody>
      </p:sp>
      <p:pic>
        <p:nvPicPr>
          <p:cNvPr id="4" name="Picture 3" descr="C:\Users\snowwhi\Desktop\787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9203" r="5285" b="32345"/>
          <a:stretch/>
        </p:blipFill>
        <p:spPr bwMode="auto">
          <a:xfrm>
            <a:off x="1022105" y="1940872"/>
            <a:ext cx="10147789" cy="24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 rot="10800000">
            <a:off x="2131260" y="4485582"/>
            <a:ext cx="212559" cy="6415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10800000">
            <a:off x="5989719" y="4485582"/>
            <a:ext cx="212559" cy="6415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0800000">
            <a:off x="4449344" y="4485582"/>
            <a:ext cx="212559" cy="6415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 rot="10800000">
            <a:off x="9466512" y="4485582"/>
            <a:ext cx="212559" cy="6415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3797" y="512710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</a:rPr>
              <a:t>B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87447" y="514909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</a:rPr>
              <a:t>V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25112" y="5149097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</a:rPr>
              <a:t>H</a:t>
            </a:r>
            <a:r>
              <a:rPr lang="en-US" altLang="ja-JP" sz="4800" baseline="-25000" dirty="0">
                <a:solidFill>
                  <a:prstClr val="white"/>
                </a:solidFill>
              </a:rPr>
              <a:t>α</a:t>
            </a:r>
            <a:endParaRPr lang="ja-JP" altLang="en-US" sz="4800" baseline="-25000" dirty="0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58868" y="514909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</a:rPr>
              <a:t>[O</a:t>
            </a:r>
            <a:r>
              <a:rPr lang="en-US" altLang="ja-JP" sz="3200" spc="-150" dirty="0">
                <a:solidFill>
                  <a:prstClr val="white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II</a:t>
            </a:r>
            <a:r>
              <a:rPr lang="en-US" altLang="ja-JP" sz="3200" dirty="0">
                <a:solidFill>
                  <a:prstClr val="white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I</a:t>
            </a:r>
            <a:r>
              <a:rPr lang="en-US" altLang="ja-JP" sz="3200" dirty="0">
                <a:solidFill>
                  <a:prstClr val="white"/>
                </a:solidFill>
              </a:rPr>
              <a:t>]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3155" y="1654930"/>
            <a:ext cx="54585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見かけの明るさを用いて</a:t>
            </a:r>
            <a:endParaRPr lang="en-US" altLang="ja-JP" sz="4000" dirty="0" smtClean="0">
              <a:latin typeface="+mn-ea"/>
            </a:endParaRPr>
          </a:p>
          <a:p>
            <a:r>
              <a:rPr lang="en-US" altLang="ja-JP" sz="4000" dirty="0" smtClean="0">
                <a:latin typeface="+mn-ea"/>
              </a:rPr>
              <a:t>HR</a:t>
            </a:r>
            <a:r>
              <a:rPr lang="ja-JP" altLang="en-US" sz="4000" dirty="0" smtClean="0">
                <a:latin typeface="+mn-ea"/>
              </a:rPr>
              <a:t>図を作成する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4456" y="422021"/>
            <a:ext cx="1095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5400" b="1" cap="none" spc="-3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Ⅱ</a:t>
            </a:r>
            <a:r>
              <a:rPr kumimoji="1"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kumimoji="1"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星雲にある星の</a:t>
            </a:r>
            <a:r>
              <a:rPr kumimoji="1"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HR</a:t>
            </a:r>
            <a:r>
              <a:rPr kumimoji="1"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図を作成する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6" y="2902453"/>
            <a:ext cx="7410017" cy="3737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右矢印 3"/>
          <p:cNvSpPr/>
          <p:nvPr/>
        </p:nvSpPr>
        <p:spPr>
          <a:xfrm rot="20954660">
            <a:off x="2505693" y="4857009"/>
            <a:ext cx="4726380" cy="118753"/>
          </a:xfrm>
          <a:prstGeom prst="rightArrow">
            <a:avLst>
              <a:gd name="adj1" fmla="val 50000"/>
              <a:gd name="adj2" fmla="val 196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0725" y="50758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測光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20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379339"/>
              </p:ext>
            </p:extLst>
          </p:nvPr>
        </p:nvGraphicFramePr>
        <p:xfrm>
          <a:off x="602166" y="1204332"/>
          <a:ext cx="10682869" cy="508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03635" y="569822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HR</a:t>
            </a:r>
            <a:r>
              <a:rPr kumimoji="1"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図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34359" y="57013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計測値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3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67909" y="1392093"/>
            <a:ext cx="7097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天体の明るさは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距離の二乗に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反比例する。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9604" y="495813"/>
            <a:ext cx="7225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Ⅲ:</a:t>
            </a:r>
            <a:r>
              <a:rPr lang="ja-JP" alt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星雲までの距離を求める。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603152" y="3179256"/>
            <a:ext cx="7074431" cy="3287801"/>
            <a:chOff x="1498222" y="3179256"/>
            <a:chExt cx="7074431" cy="328780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498222" y="3179256"/>
              <a:ext cx="7074431" cy="3287801"/>
              <a:chOff x="1468242" y="2458395"/>
              <a:chExt cx="7074431" cy="3287801"/>
            </a:xfrm>
          </p:grpSpPr>
          <p:sp>
            <p:nvSpPr>
              <p:cNvPr id="3" name="星 5 2"/>
              <p:cNvSpPr/>
              <p:nvPr/>
            </p:nvSpPr>
            <p:spPr>
              <a:xfrm>
                <a:off x="1468242" y="3006572"/>
                <a:ext cx="586315" cy="67627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>
                <a:stCxn id="3" idx="0"/>
              </p:cNvCxnSpPr>
              <p:nvPr/>
            </p:nvCxnSpPr>
            <p:spPr>
              <a:xfrm flipV="1">
                <a:off x="1761400" y="2458395"/>
                <a:ext cx="6759589" cy="548177"/>
              </a:xfrm>
              <a:prstGeom prst="line">
                <a:avLst/>
              </a:prstGeom>
              <a:ln w="38100">
                <a:solidFill>
                  <a:srgbClr val="FF33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1920278" y="3660538"/>
                <a:ext cx="6108600" cy="2085658"/>
              </a:xfrm>
              <a:prstGeom prst="line">
                <a:avLst/>
              </a:prstGeom>
              <a:ln w="38100">
                <a:solidFill>
                  <a:srgbClr val="FF33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グループ化 18"/>
              <p:cNvGrpSpPr/>
              <p:nvPr/>
            </p:nvGrpSpPr>
            <p:grpSpPr>
              <a:xfrm>
                <a:off x="4238267" y="2835262"/>
                <a:ext cx="1512845" cy="1610302"/>
                <a:chOff x="3788793" y="3081072"/>
                <a:chExt cx="1512845" cy="1610302"/>
              </a:xfrm>
            </p:grpSpPr>
            <p:sp>
              <p:nvSpPr>
                <p:cNvPr id="41" name="正方形/長方形 40"/>
                <p:cNvSpPr/>
                <p:nvPr/>
              </p:nvSpPr>
              <p:spPr>
                <a:xfrm>
                  <a:off x="3788793" y="3081072"/>
                  <a:ext cx="1512845" cy="1610302"/>
                </a:xfrm>
                <a:prstGeom prst="rect">
                  <a:avLst/>
                </a:prstGeom>
                <a:solidFill>
                  <a:srgbClr val="8E8B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3788793" y="3886434"/>
                  <a:ext cx="1512845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>
                  <a:stCxn id="41" idx="0"/>
                  <a:endCxn id="41" idx="2"/>
                </p:cNvCxnSpPr>
                <p:nvPr/>
              </p:nvCxnSpPr>
              <p:spPr>
                <a:xfrm>
                  <a:off x="4545216" y="3081072"/>
                  <a:ext cx="0" cy="1610302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テキスト ボックス 68"/>
                    <p:cNvSpPr txBox="1"/>
                    <p:nvPr/>
                  </p:nvSpPr>
                  <p:spPr>
                    <a:xfrm>
                      <a:off x="3980114" y="3235796"/>
                      <a:ext cx="446696" cy="542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kumimoji="1" lang="en-US" altLang="ja-JP" sz="24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1" lang="en-US" altLang="ja-JP" sz="2400" i="1" dirty="0" smtClean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 dirty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400" i="1" dirty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69" name="テキスト ボックス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0114" y="3235796"/>
                      <a:ext cx="446696" cy="542777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6270349" y="2686426"/>
                <a:ext cx="2272324" cy="2442792"/>
                <a:chOff x="6198887" y="2768565"/>
                <a:chExt cx="2272324" cy="2442792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6226983" y="2779652"/>
                  <a:ext cx="2222544" cy="2431705"/>
                </a:xfrm>
                <a:prstGeom prst="rect">
                  <a:avLst/>
                </a:prstGeom>
                <a:solidFill>
                  <a:srgbClr val="5654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7750680" y="2790739"/>
                  <a:ext cx="3410" cy="2409532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7024604" y="2768565"/>
                  <a:ext cx="0" cy="2431705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flipH="1">
                  <a:off x="6228215" y="3636698"/>
                  <a:ext cx="2242996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flipH="1">
                  <a:off x="6198887" y="4388028"/>
                  <a:ext cx="2242996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テキスト ボックス 69"/>
                    <p:cNvSpPr txBox="1"/>
                    <p:nvPr/>
                  </p:nvSpPr>
                  <p:spPr>
                    <a:xfrm>
                      <a:off x="6447977" y="2884069"/>
                      <a:ext cx="436338" cy="5969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kumimoji="1" lang="en-US" altLang="ja-JP" sz="2800" i="1" dirty="0" smtClean="0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1" lang="en-US" altLang="ja-JP" sz="2800" i="1" dirty="0" smtClean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i="1" dirty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800" i="1" dirty="0">
                                        <a:solidFill>
                                          <a:schemeClr val="tx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70" name="テキスト ボックス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977" y="2884069"/>
                      <a:ext cx="436338" cy="596958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グループ化 20"/>
              <p:cNvGrpSpPr/>
              <p:nvPr/>
            </p:nvGrpSpPr>
            <p:grpSpPr>
              <a:xfrm>
                <a:off x="3004666" y="3003118"/>
                <a:ext cx="724816" cy="808552"/>
                <a:chOff x="3228782" y="3143529"/>
                <a:chExt cx="724816" cy="808552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>
                  <a:off x="3228782" y="3143529"/>
                  <a:ext cx="724816" cy="808552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テキスト ボックス 67"/>
                    <p:cNvSpPr txBox="1"/>
                    <p:nvPr/>
                  </p:nvSpPr>
                  <p:spPr>
                    <a:xfrm>
                      <a:off x="3342728" y="3360258"/>
                      <a:ext cx="461012" cy="4765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kumimoji="1" lang="ja-JP" altLang="en-US" dirty="0">
                        <a:solidFill>
                          <a:schemeClr val="bg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テキスト ボックス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2728" y="3360258"/>
                      <a:ext cx="461012" cy="47656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8" name="左右矢印 47"/>
              <p:cNvSpPr/>
              <p:nvPr/>
            </p:nvSpPr>
            <p:spPr>
              <a:xfrm>
                <a:off x="1775468" y="4781147"/>
                <a:ext cx="1703712" cy="323745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左右矢印 54"/>
              <p:cNvSpPr/>
              <p:nvPr/>
            </p:nvSpPr>
            <p:spPr>
              <a:xfrm>
                <a:off x="3479180" y="4788437"/>
                <a:ext cx="1683994" cy="311094"/>
              </a:xfrm>
              <a:prstGeom prst="left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左右矢印 57"/>
              <p:cNvSpPr/>
              <p:nvPr/>
            </p:nvSpPr>
            <p:spPr>
              <a:xfrm>
                <a:off x="1761398" y="4022436"/>
                <a:ext cx="1703712" cy="323745"/>
              </a:xfrm>
              <a:prstGeom prst="left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左右矢印 29"/>
            <p:cNvSpPr/>
            <p:nvPr/>
          </p:nvSpPr>
          <p:spPr>
            <a:xfrm>
              <a:off x="1820438" y="6102840"/>
              <a:ext cx="1703712" cy="323745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左右矢印 30"/>
            <p:cNvSpPr/>
            <p:nvPr/>
          </p:nvSpPr>
          <p:spPr>
            <a:xfrm>
              <a:off x="3524150" y="6116867"/>
              <a:ext cx="1703712" cy="323745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左右矢印 32"/>
            <p:cNvSpPr/>
            <p:nvPr/>
          </p:nvSpPr>
          <p:spPr>
            <a:xfrm>
              <a:off x="5227862" y="6113253"/>
              <a:ext cx="1703712" cy="323745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2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409445"/>
              </p:ext>
            </p:extLst>
          </p:nvPr>
        </p:nvGraphicFramePr>
        <p:xfrm>
          <a:off x="602166" y="1204332"/>
          <a:ext cx="10682869" cy="508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03635" y="569822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HR</a:t>
            </a:r>
            <a:r>
              <a:rPr kumimoji="1"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図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58191" y="203582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文献値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44788" y="541145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計測値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549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98612" y="528682"/>
            <a:ext cx="6555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Ⅳ:</a:t>
            </a:r>
            <a:r>
              <a:rPr lang="ja-JP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星雲の</a:t>
            </a:r>
            <a:r>
              <a:rPr lang="ja-JP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大きさを求める。</a:t>
            </a:r>
            <a:endParaRPr lang="ja-JP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雲 2"/>
          <p:cNvSpPr/>
          <p:nvPr/>
        </p:nvSpPr>
        <p:spPr>
          <a:xfrm>
            <a:off x="5828275" y="2401921"/>
            <a:ext cx="758283" cy="282421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561171" y="2494917"/>
            <a:ext cx="4954021" cy="4029518"/>
            <a:chOff x="1110650" y="1422400"/>
            <a:chExt cx="4716792" cy="3083664"/>
          </a:xfrm>
        </p:grpSpPr>
        <p:sp>
          <p:nvSpPr>
            <p:cNvPr id="6" name="二等辺三角形 5"/>
            <p:cNvSpPr/>
            <p:nvPr/>
          </p:nvSpPr>
          <p:spPr>
            <a:xfrm>
              <a:off x="1162758" y="1422400"/>
              <a:ext cx="3160888" cy="2054578"/>
            </a:xfrm>
            <a:prstGeom prst="triangle">
              <a:avLst>
                <a:gd name="adj" fmla="val 100000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1162758" y="3725334"/>
              <a:ext cx="3160888" cy="11289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513687" y="3736623"/>
                  <a:ext cx="45902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kumimoji="1" lang="ja-JP" altLang="en-US" sz="4400" dirty="0">
                    <a:latin typeface="Mistral" panose="03090702030407020403" pitchFamily="66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687" y="3736623"/>
                  <a:ext cx="459029" cy="76944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矢印コネクタ 11"/>
            <p:cNvCxnSpPr/>
            <p:nvPr/>
          </p:nvCxnSpPr>
          <p:spPr>
            <a:xfrm>
              <a:off x="4647658" y="1422400"/>
              <a:ext cx="0" cy="2054578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4647658" y="2058258"/>
                  <a:ext cx="6706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sz="4400" dirty="0">
                    <a:latin typeface="Mistral" panose="03090702030407020403" pitchFamily="66" charset="0"/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658" y="2058258"/>
                  <a:ext cx="670633" cy="7694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5241365" y="2058258"/>
              <a:ext cx="586077" cy="6202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accent1"/>
                  </a:solidFill>
                  <a:latin typeface="+mn-ea"/>
                </a:rPr>
                <a:t>星雲</a:t>
              </a:r>
              <a:endParaRPr kumimoji="1" lang="ja-JP" altLang="en-US" sz="28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6" name="円弧 15"/>
            <p:cNvSpPr/>
            <p:nvPr/>
          </p:nvSpPr>
          <p:spPr>
            <a:xfrm>
              <a:off x="1110650" y="2848002"/>
              <a:ext cx="914397" cy="1207911"/>
            </a:xfrm>
            <a:prstGeom prst="arc">
              <a:avLst>
                <a:gd name="adj1" fmla="val 18208394"/>
                <a:gd name="adj2" fmla="val 0"/>
              </a:avLst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083761" y="2848002"/>
                  <a:ext cx="5533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kumimoji="1" lang="ja-JP" altLang="en-US" sz="3600" dirty="0">
                    <a:latin typeface="Mistral" panose="03090702030407020403" pitchFamily="66" charset="0"/>
                    <a:ea typeface="DFKai-SB" panose="03000509000000000000" pitchFamily="65" charset="-12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761" y="2848002"/>
                  <a:ext cx="553357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302093" y="3475343"/>
                <a:ext cx="3706400" cy="108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5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ja-JP" altLang="en-US" sz="5400" dirty="0"/>
                            <m:t> 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093" y="3475343"/>
                <a:ext cx="3706400" cy="10858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780178" y="4835842"/>
            <a:ext cx="781969" cy="780585"/>
            <a:chOff x="780178" y="4835842"/>
            <a:chExt cx="781969" cy="780585"/>
          </a:xfrm>
        </p:grpSpPr>
        <p:sp>
          <p:nvSpPr>
            <p:cNvPr id="11" name="円/楕円 10"/>
            <p:cNvSpPr/>
            <p:nvPr/>
          </p:nvSpPr>
          <p:spPr>
            <a:xfrm>
              <a:off x="780586" y="4835842"/>
              <a:ext cx="780585" cy="78058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065506" y="4888411"/>
              <a:ext cx="496641" cy="374965"/>
            </a:xfrm>
            <a:custGeom>
              <a:avLst/>
              <a:gdLst>
                <a:gd name="connsiteX0" fmla="*/ 272640 w 496641"/>
                <a:gd name="connsiteY0" fmla="*/ 6974 h 374965"/>
                <a:gd name="connsiteX1" fmla="*/ 183431 w 496641"/>
                <a:gd name="connsiteY1" fmla="*/ 85033 h 374965"/>
                <a:gd name="connsiteX2" fmla="*/ 105372 w 496641"/>
                <a:gd name="connsiteY2" fmla="*/ 96184 h 374965"/>
                <a:gd name="connsiteX3" fmla="*/ 71918 w 496641"/>
                <a:gd name="connsiteY3" fmla="*/ 107335 h 374965"/>
                <a:gd name="connsiteX4" fmla="*/ 5011 w 496641"/>
                <a:gd name="connsiteY4" fmla="*/ 118487 h 374965"/>
                <a:gd name="connsiteX5" fmla="*/ 60767 w 496641"/>
                <a:gd name="connsiteY5" fmla="*/ 207696 h 374965"/>
                <a:gd name="connsiteX6" fmla="*/ 105372 w 496641"/>
                <a:gd name="connsiteY6" fmla="*/ 218848 h 374965"/>
                <a:gd name="connsiteX7" fmla="*/ 306094 w 496641"/>
                <a:gd name="connsiteY7" fmla="*/ 241150 h 374965"/>
                <a:gd name="connsiteX8" fmla="*/ 328396 w 496641"/>
                <a:gd name="connsiteY8" fmla="*/ 274604 h 374965"/>
                <a:gd name="connsiteX9" fmla="*/ 350699 w 496641"/>
                <a:gd name="connsiteY9" fmla="*/ 296906 h 374965"/>
                <a:gd name="connsiteX10" fmla="*/ 361850 w 496641"/>
                <a:gd name="connsiteY10" fmla="*/ 330360 h 374965"/>
                <a:gd name="connsiteX11" fmla="*/ 406455 w 496641"/>
                <a:gd name="connsiteY11" fmla="*/ 374965 h 374965"/>
                <a:gd name="connsiteX12" fmla="*/ 484514 w 496641"/>
                <a:gd name="connsiteY12" fmla="*/ 363813 h 374965"/>
                <a:gd name="connsiteX13" fmla="*/ 495665 w 496641"/>
                <a:gd name="connsiteY13" fmla="*/ 296906 h 374965"/>
                <a:gd name="connsiteX14" fmla="*/ 473362 w 496641"/>
                <a:gd name="connsiteY14" fmla="*/ 163091 h 374965"/>
                <a:gd name="connsiteX15" fmla="*/ 428757 w 496641"/>
                <a:gd name="connsiteY15" fmla="*/ 107335 h 374965"/>
                <a:gd name="connsiteX16" fmla="*/ 395304 w 496641"/>
                <a:gd name="connsiteY16" fmla="*/ 85033 h 374965"/>
                <a:gd name="connsiteX17" fmla="*/ 350699 w 496641"/>
                <a:gd name="connsiteY17" fmla="*/ 29277 h 374965"/>
                <a:gd name="connsiteX18" fmla="*/ 328396 w 496641"/>
                <a:gd name="connsiteY18" fmla="*/ 6974 h 374965"/>
                <a:gd name="connsiteX19" fmla="*/ 272640 w 496641"/>
                <a:gd name="connsiteY19" fmla="*/ 6974 h 37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6641" h="374965">
                  <a:moveTo>
                    <a:pt x="272640" y="6974"/>
                  </a:moveTo>
                  <a:cubicBezTo>
                    <a:pt x="248479" y="19984"/>
                    <a:pt x="209773" y="77130"/>
                    <a:pt x="183431" y="85033"/>
                  </a:cubicBezTo>
                  <a:cubicBezTo>
                    <a:pt x="158256" y="92586"/>
                    <a:pt x="131392" y="92467"/>
                    <a:pt x="105372" y="96184"/>
                  </a:cubicBezTo>
                  <a:cubicBezTo>
                    <a:pt x="94221" y="99901"/>
                    <a:pt x="83393" y="104785"/>
                    <a:pt x="71918" y="107335"/>
                  </a:cubicBezTo>
                  <a:cubicBezTo>
                    <a:pt x="49846" y="112240"/>
                    <a:pt x="16228" y="98856"/>
                    <a:pt x="5011" y="118487"/>
                  </a:cubicBezTo>
                  <a:cubicBezTo>
                    <a:pt x="-16152" y="155523"/>
                    <a:pt x="34948" y="196631"/>
                    <a:pt x="60767" y="207696"/>
                  </a:cubicBezTo>
                  <a:cubicBezTo>
                    <a:pt x="74854" y="213733"/>
                    <a:pt x="90636" y="214638"/>
                    <a:pt x="105372" y="218848"/>
                  </a:cubicBezTo>
                  <a:cubicBezTo>
                    <a:pt x="210629" y="248922"/>
                    <a:pt x="37770" y="223262"/>
                    <a:pt x="306094" y="241150"/>
                  </a:cubicBezTo>
                  <a:cubicBezTo>
                    <a:pt x="313528" y="252301"/>
                    <a:pt x="320024" y="264139"/>
                    <a:pt x="328396" y="274604"/>
                  </a:cubicBezTo>
                  <a:cubicBezTo>
                    <a:pt x="334964" y="282814"/>
                    <a:pt x="345290" y="287891"/>
                    <a:pt x="350699" y="296906"/>
                  </a:cubicBezTo>
                  <a:cubicBezTo>
                    <a:pt x="356747" y="306985"/>
                    <a:pt x="355018" y="320795"/>
                    <a:pt x="361850" y="330360"/>
                  </a:cubicBezTo>
                  <a:cubicBezTo>
                    <a:pt x="374072" y="347470"/>
                    <a:pt x="406455" y="374965"/>
                    <a:pt x="406455" y="374965"/>
                  </a:cubicBezTo>
                  <a:cubicBezTo>
                    <a:pt x="432475" y="371248"/>
                    <a:pt x="464733" y="381121"/>
                    <a:pt x="484514" y="363813"/>
                  </a:cubicBezTo>
                  <a:cubicBezTo>
                    <a:pt x="501530" y="348924"/>
                    <a:pt x="495665" y="319516"/>
                    <a:pt x="495665" y="296906"/>
                  </a:cubicBezTo>
                  <a:cubicBezTo>
                    <a:pt x="495665" y="272166"/>
                    <a:pt x="490811" y="197989"/>
                    <a:pt x="473362" y="163091"/>
                  </a:cubicBezTo>
                  <a:cubicBezTo>
                    <a:pt x="463702" y="143771"/>
                    <a:pt x="446044" y="121165"/>
                    <a:pt x="428757" y="107335"/>
                  </a:cubicBezTo>
                  <a:cubicBezTo>
                    <a:pt x="418292" y="98963"/>
                    <a:pt x="405769" y="93405"/>
                    <a:pt x="395304" y="85033"/>
                  </a:cubicBezTo>
                  <a:cubicBezTo>
                    <a:pt x="365386" y="61099"/>
                    <a:pt x="376459" y="61477"/>
                    <a:pt x="350699" y="29277"/>
                  </a:cubicBezTo>
                  <a:cubicBezTo>
                    <a:pt x="344131" y="21067"/>
                    <a:pt x="338370" y="10299"/>
                    <a:pt x="328396" y="6974"/>
                  </a:cubicBezTo>
                  <a:cubicBezTo>
                    <a:pt x="314291" y="2272"/>
                    <a:pt x="296801" y="-6036"/>
                    <a:pt x="272640" y="6974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780178" y="4949834"/>
              <a:ext cx="179299" cy="324693"/>
            </a:xfrm>
            <a:custGeom>
              <a:avLst/>
              <a:gdLst>
                <a:gd name="connsiteX0" fmla="*/ 111920 w 179299"/>
                <a:gd name="connsiteY0" fmla="*/ 1308 h 324693"/>
                <a:gd name="connsiteX1" fmla="*/ 167676 w 179299"/>
                <a:gd name="connsiteY1" fmla="*/ 12459 h 324693"/>
                <a:gd name="connsiteX2" fmla="*/ 167676 w 179299"/>
                <a:gd name="connsiteY2" fmla="*/ 79366 h 324693"/>
                <a:gd name="connsiteX3" fmla="*/ 145373 w 179299"/>
                <a:gd name="connsiteY3" fmla="*/ 101669 h 324693"/>
                <a:gd name="connsiteX4" fmla="*/ 123071 w 179299"/>
                <a:gd name="connsiteY4" fmla="*/ 135123 h 324693"/>
                <a:gd name="connsiteX5" fmla="*/ 89617 w 179299"/>
                <a:gd name="connsiteY5" fmla="*/ 190879 h 324693"/>
                <a:gd name="connsiteX6" fmla="*/ 67315 w 179299"/>
                <a:gd name="connsiteY6" fmla="*/ 168576 h 324693"/>
                <a:gd name="connsiteX7" fmla="*/ 45012 w 179299"/>
                <a:gd name="connsiteY7" fmla="*/ 190879 h 324693"/>
                <a:gd name="connsiteX8" fmla="*/ 33861 w 179299"/>
                <a:gd name="connsiteY8" fmla="*/ 291240 h 324693"/>
                <a:gd name="connsiteX9" fmla="*/ 22710 w 179299"/>
                <a:gd name="connsiteY9" fmla="*/ 324693 h 324693"/>
                <a:gd name="connsiteX10" fmla="*/ 408 w 179299"/>
                <a:gd name="connsiteY10" fmla="*/ 291240 h 324693"/>
                <a:gd name="connsiteX11" fmla="*/ 11559 w 179299"/>
                <a:gd name="connsiteY11" fmla="*/ 224332 h 324693"/>
                <a:gd name="connsiteX12" fmla="*/ 45012 w 179299"/>
                <a:gd name="connsiteY12" fmla="*/ 101669 h 324693"/>
                <a:gd name="connsiteX13" fmla="*/ 56164 w 179299"/>
                <a:gd name="connsiteY13" fmla="*/ 68215 h 324693"/>
                <a:gd name="connsiteX14" fmla="*/ 89617 w 179299"/>
                <a:gd name="connsiteY14" fmla="*/ 34762 h 324693"/>
                <a:gd name="connsiteX15" fmla="*/ 111920 w 179299"/>
                <a:gd name="connsiteY15" fmla="*/ 1308 h 32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299" h="324693">
                  <a:moveTo>
                    <a:pt x="111920" y="1308"/>
                  </a:moveTo>
                  <a:cubicBezTo>
                    <a:pt x="124930" y="-2409"/>
                    <a:pt x="151906" y="1946"/>
                    <a:pt x="167676" y="12459"/>
                  </a:cubicBezTo>
                  <a:cubicBezTo>
                    <a:pt x="188916" y="26619"/>
                    <a:pt x="176172" y="65206"/>
                    <a:pt x="167676" y="79366"/>
                  </a:cubicBezTo>
                  <a:cubicBezTo>
                    <a:pt x="162267" y="88381"/>
                    <a:pt x="151941" y="93459"/>
                    <a:pt x="145373" y="101669"/>
                  </a:cubicBezTo>
                  <a:cubicBezTo>
                    <a:pt x="137001" y="112134"/>
                    <a:pt x="129065" y="123136"/>
                    <a:pt x="123071" y="135123"/>
                  </a:cubicBezTo>
                  <a:cubicBezTo>
                    <a:pt x="94120" y="193025"/>
                    <a:pt x="133179" y="147317"/>
                    <a:pt x="89617" y="190879"/>
                  </a:cubicBezTo>
                  <a:cubicBezTo>
                    <a:pt x="82183" y="183445"/>
                    <a:pt x="77828" y="168576"/>
                    <a:pt x="67315" y="168576"/>
                  </a:cubicBezTo>
                  <a:cubicBezTo>
                    <a:pt x="56801" y="168576"/>
                    <a:pt x="47778" y="180736"/>
                    <a:pt x="45012" y="190879"/>
                  </a:cubicBezTo>
                  <a:cubicBezTo>
                    <a:pt x="36156" y="223352"/>
                    <a:pt x="39395" y="258038"/>
                    <a:pt x="33861" y="291240"/>
                  </a:cubicBezTo>
                  <a:cubicBezTo>
                    <a:pt x="31929" y="302834"/>
                    <a:pt x="26427" y="313542"/>
                    <a:pt x="22710" y="324693"/>
                  </a:cubicBezTo>
                  <a:cubicBezTo>
                    <a:pt x="15276" y="313542"/>
                    <a:pt x="1888" y="304560"/>
                    <a:pt x="408" y="291240"/>
                  </a:cubicBezTo>
                  <a:cubicBezTo>
                    <a:pt x="-2089" y="268768"/>
                    <a:pt x="7514" y="246578"/>
                    <a:pt x="11559" y="224332"/>
                  </a:cubicBezTo>
                  <a:cubicBezTo>
                    <a:pt x="24167" y="154985"/>
                    <a:pt x="20627" y="174822"/>
                    <a:pt x="45012" y="101669"/>
                  </a:cubicBezTo>
                  <a:cubicBezTo>
                    <a:pt x="48729" y="90518"/>
                    <a:pt x="47852" y="76527"/>
                    <a:pt x="56164" y="68215"/>
                  </a:cubicBezTo>
                  <a:cubicBezTo>
                    <a:pt x="67315" y="57064"/>
                    <a:pt x="76496" y="43510"/>
                    <a:pt x="89617" y="34762"/>
                  </a:cubicBezTo>
                  <a:cubicBezTo>
                    <a:pt x="99397" y="28242"/>
                    <a:pt x="98910" y="5025"/>
                    <a:pt x="111920" y="1308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944861" y="5266888"/>
              <a:ext cx="248320" cy="198624"/>
            </a:xfrm>
            <a:custGeom>
              <a:avLst/>
              <a:gdLst>
                <a:gd name="connsiteX0" fmla="*/ 2993 w 248320"/>
                <a:gd name="connsiteY0" fmla="*/ 29941 h 198624"/>
                <a:gd name="connsiteX1" fmla="*/ 69900 w 248320"/>
                <a:gd name="connsiteY1" fmla="*/ 18790 h 198624"/>
                <a:gd name="connsiteX2" fmla="*/ 103354 w 248320"/>
                <a:gd name="connsiteY2" fmla="*/ 29941 h 198624"/>
                <a:gd name="connsiteX3" fmla="*/ 136808 w 248320"/>
                <a:gd name="connsiteY3" fmla="*/ 7639 h 198624"/>
                <a:gd name="connsiteX4" fmla="*/ 170261 w 248320"/>
                <a:gd name="connsiteY4" fmla="*/ 18790 h 198624"/>
                <a:gd name="connsiteX5" fmla="*/ 237168 w 248320"/>
                <a:gd name="connsiteY5" fmla="*/ 96849 h 198624"/>
                <a:gd name="connsiteX6" fmla="*/ 248320 w 248320"/>
                <a:gd name="connsiteY6" fmla="*/ 130302 h 198624"/>
                <a:gd name="connsiteX7" fmla="*/ 214866 w 248320"/>
                <a:gd name="connsiteY7" fmla="*/ 197210 h 198624"/>
                <a:gd name="connsiteX8" fmla="*/ 136808 w 248320"/>
                <a:gd name="connsiteY8" fmla="*/ 186058 h 198624"/>
                <a:gd name="connsiteX9" fmla="*/ 114505 w 248320"/>
                <a:gd name="connsiteY9" fmla="*/ 163756 h 198624"/>
                <a:gd name="connsiteX10" fmla="*/ 14144 w 248320"/>
                <a:gd name="connsiteY10" fmla="*/ 130302 h 198624"/>
                <a:gd name="connsiteX11" fmla="*/ 2993 w 248320"/>
                <a:gd name="connsiteY11" fmla="*/ 29941 h 1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20" h="198624">
                  <a:moveTo>
                    <a:pt x="2993" y="29941"/>
                  </a:moveTo>
                  <a:cubicBezTo>
                    <a:pt x="12286" y="11356"/>
                    <a:pt x="30469" y="-20641"/>
                    <a:pt x="69900" y="18790"/>
                  </a:cubicBezTo>
                  <a:cubicBezTo>
                    <a:pt x="78212" y="27102"/>
                    <a:pt x="92203" y="26224"/>
                    <a:pt x="103354" y="29941"/>
                  </a:cubicBezTo>
                  <a:cubicBezTo>
                    <a:pt x="114505" y="22507"/>
                    <a:pt x="123588" y="9842"/>
                    <a:pt x="136808" y="7639"/>
                  </a:cubicBezTo>
                  <a:cubicBezTo>
                    <a:pt x="148402" y="5707"/>
                    <a:pt x="160696" y="11958"/>
                    <a:pt x="170261" y="18790"/>
                  </a:cubicBezTo>
                  <a:cubicBezTo>
                    <a:pt x="191603" y="34035"/>
                    <a:pt x="224070" y="70653"/>
                    <a:pt x="237168" y="96849"/>
                  </a:cubicBezTo>
                  <a:cubicBezTo>
                    <a:pt x="242425" y="107362"/>
                    <a:pt x="244603" y="119151"/>
                    <a:pt x="248320" y="130302"/>
                  </a:cubicBezTo>
                  <a:cubicBezTo>
                    <a:pt x="244559" y="141584"/>
                    <a:pt x="230429" y="193752"/>
                    <a:pt x="214866" y="197210"/>
                  </a:cubicBezTo>
                  <a:cubicBezTo>
                    <a:pt x="189208" y="202912"/>
                    <a:pt x="162827" y="189775"/>
                    <a:pt x="136808" y="186058"/>
                  </a:cubicBezTo>
                  <a:cubicBezTo>
                    <a:pt x="129374" y="178624"/>
                    <a:pt x="124479" y="167081"/>
                    <a:pt x="114505" y="163756"/>
                  </a:cubicBezTo>
                  <a:cubicBezTo>
                    <a:pt x="107857" y="161540"/>
                    <a:pt x="22304" y="167021"/>
                    <a:pt x="14144" y="130302"/>
                  </a:cubicBezTo>
                  <a:cubicBezTo>
                    <a:pt x="8499" y="104902"/>
                    <a:pt x="-6300" y="48526"/>
                    <a:pt x="2993" y="2994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1012715" y="4846034"/>
              <a:ext cx="181975" cy="71654"/>
            </a:xfrm>
            <a:custGeom>
              <a:avLst/>
              <a:gdLst>
                <a:gd name="connsiteX0" fmla="*/ 2046 w 181975"/>
                <a:gd name="connsiteY0" fmla="*/ 27049 h 71654"/>
                <a:gd name="connsiteX1" fmla="*/ 57802 w 181975"/>
                <a:gd name="connsiteY1" fmla="*/ 4746 h 71654"/>
                <a:gd name="connsiteX2" fmla="*/ 169314 w 181975"/>
                <a:gd name="connsiteY2" fmla="*/ 49351 h 71654"/>
                <a:gd name="connsiteX3" fmla="*/ 135861 w 181975"/>
                <a:gd name="connsiteY3" fmla="*/ 71654 h 71654"/>
                <a:gd name="connsiteX4" fmla="*/ 91256 w 181975"/>
                <a:gd name="connsiteY4" fmla="*/ 60503 h 71654"/>
                <a:gd name="connsiteX5" fmla="*/ 57802 w 181975"/>
                <a:gd name="connsiteY5" fmla="*/ 49351 h 71654"/>
                <a:gd name="connsiteX6" fmla="*/ 13197 w 181975"/>
                <a:gd name="connsiteY6" fmla="*/ 60503 h 71654"/>
                <a:gd name="connsiteX7" fmla="*/ 2046 w 181975"/>
                <a:gd name="connsiteY7" fmla="*/ 27049 h 7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75" h="71654">
                  <a:moveTo>
                    <a:pt x="2046" y="27049"/>
                  </a:moveTo>
                  <a:cubicBezTo>
                    <a:pt x="9480" y="17756"/>
                    <a:pt x="37824" y="5995"/>
                    <a:pt x="57802" y="4746"/>
                  </a:cubicBezTo>
                  <a:cubicBezTo>
                    <a:pt x="85305" y="3027"/>
                    <a:pt x="224043" y="-19062"/>
                    <a:pt x="169314" y="49351"/>
                  </a:cubicBezTo>
                  <a:cubicBezTo>
                    <a:pt x="160942" y="59816"/>
                    <a:pt x="147012" y="64220"/>
                    <a:pt x="135861" y="71654"/>
                  </a:cubicBezTo>
                  <a:cubicBezTo>
                    <a:pt x="120993" y="67937"/>
                    <a:pt x="105992" y="64713"/>
                    <a:pt x="91256" y="60503"/>
                  </a:cubicBezTo>
                  <a:cubicBezTo>
                    <a:pt x="79954" y="57274"/>
                    <a:pt x="69557" y="49351"/>
                    <a:pt x="57802" y="49351"/>
                  </a:cubicBezTo>
                  <a:cubicBezTo>
                    <a:pt x="42476" y="49351"/>
                    <a:pt x="28225" y="57497"/>
                    <a:pt x="13197" y="60503"/>
                  </a:cubicBezTo>
                  <a:cubicBezTo>
                    <a:pt x="9552" y="61232"/>
                    <a:pt x="-5388" y="36342"/>
                    <a:pt x="2046" y="27049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847712" y="57681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地球</a:t>
            </a:r>
            <a:endParaRPr kumimoji="1"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>
            <a:off x="1423327" y="5284787"/>
            <a:ext cx="125126" cy="192925"/>
          </a:xfrm>
          <a:custGeom>
            <a:avLst/>
            <a:gdLst>
              <a:gd name="connsiteX0" fmla="*/ 115541 w 125126"/>
              <a:gd name="connsiteY0" fmla="*/ 12043 h 192925"/>
              <a:gd name="connsiteX1" fmla="*/ 59785 w 125126"/>
              <a:gd name="connsiteY1" fmla="*/ 891 h 192925"/>
              <a:gd name="connsiteX2" fmla="*/ 26332 w 125126"/>
              <a:gd name="connsiteY2" fmla="*/ 12043 h 192925"/>
              <a:gd name="connsiteX3" fmla="*/ 48634 w 125126"/>
              <a:gd name="connsiteY3" fmla="*/ 78950 h 192925"/>
              <a:gd name="connsiteX4" fmla="*/ 37483 w 125126"/>
              <a:gd name="connsiteY4" fmla="*/ 134706 h 192925"/>
              <a:gd name="connsiteX5" fmla="*/ 4029 w 125126"/>
              <a:gd name="connsiteY5" fmla="*/ 190462 h 192925"/>
              <a:gd name="connsiteX6" fmla="*/ 48634 w 125126"/>
              <a:gd name="connsiteY6" fmla="*/ 179311 h 192925"/>
              <a:gd name="connsiteX7" fmla="*/ 59785 w 125126"/>
              <a:gd name="connsiteY7" fmla="*/ 145857 h 192925"/>
              <a:gd name="connsiteX8" fmla="*/ 93239 w 125126"/>
              <a:gd name="connsiteY8" fmla="*/ 123555 h 192925"/>
              <a:gd name="connsiteX9" fmla="*/ 115541 w 125126"/>
              <a:gd name="connsiteY9" fmla="*/ 101252 h 192925"/>
              <a:gd name="connsiteX10" fmla="*/ 115541 w 125126"/>
              <a:gd name="connsiteY10" fmla="*/ 12043 h 1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126" h="192925">
                <a:moveTo>
                  <a:pt x="115541" y="12043"/>
                </a:moveTo>
                <a:cubicBezTo>
                  <a:pt x="106248" y="-4684"/>
                  <a:pt x="78738" y="891"/>
                  <a:pt x="59785" y="891"/>
                </a:cubicBezTo>
                <a:cubicBezTo>
                  <a:pt x="48031" y="891"/>
                  <a:pt x="27994" y="407"/>
                  <a:pt x="26332" y="12043"/>
                </a:cubicBezTo>
                <a:cubicBezTo>
                  <a:pt x="23007" y="35315"/>
                  <a:pt x="48634" y="78950"/>
                  <a:pt x="48634" y="78950"/>
                </a:cubicBezTo>
                <a:cubicBezTo>
                  <a:pt x="44917" y="97535"/>
                  <a:pt x="44949" y="117285"/>
                  <a:pt x="37483" y="134706"/>
                </a:cubicBezTo>
                <a:cubicBezTo>
                  <a:pt x="36300" y="137465"/>
                  <a:pt x="-14400" y="178177"/>
                  <a:pt x="4029" y="190462"/>
                </a:cubicBezTo>
                <a:cubicBezTo>
                  <a:pt x="16781" y="198963"/>
                  <a:pt x="33766" y="183028"/>
                  <a:pt x="48634" y="179311"/>
                </a:cubicBezTo>
                <a:cubicBezTo>
                  <a:pt x="52351" y="168160"/>
                  <a:pt x="52442" y="155036"/>
                  <a:pt x="59785" y="145857"/>
                </a:cubicBezTo>
                <a:cubicBezTo>
                  <a:pt x="68157" y="135392"/>
                  <a:pt x="82774" y="131927"/>
                  <a:pt x="93239" y="123555"/>
                </a:cubicBezTo>
                <a:cubicBezTo>
                  <a:pt x="101449" y="116987"/>
                  <a:pt x="108107" y="108686"/>
                  <a:pt x="115541" y="101252"/>
                </a:cubicBezTo>
                <a:cubicBezTo>
                  <a:pt x="131395" y="53694"/>
                  <a:pt x="124834" y="28770"/>
                  <a:pt x="115541" y="1204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星雲の大きさを求める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1474" r="-103" b="1249"/>
          <a:stretch/>
        </p:blipFill>
        <p:spPr>
          <a:xfrm>
            <a:off x="3332746" y="2506878"/>
            <a:ext cx="7825075" cy="389574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5" name="左右矢印 4"/>
          <p:cNvSpPr/>
          <p:nvPr/>
        </p:nvSpPr>
        <p:spPr>
          <a:xfrm>
            <a:off x="3332746" y="1876921"/>
            <a:ext cx="7825076" cy="26442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下矢印 5"/>
          <p:cNvSpPr/>
          <p:nvPr/>
        </p:nvSpPr>
        <p:spPr>
          <a:xfrm>
            <a:off x="2610853" y="2506878"/>
            <a:ext cx="279930" cy="3895745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254323" y="3981326"/>
                <a:ext cx="97174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23" y="3981326"/>
                <a:ext cx="97174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949040" y="1728775"/>
                <a:ext cx="65915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0" y="1728775"/>
                <a:ext cx="65915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0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35197"/>
              </p:ext>
            </p:extLst>
          </p:nvPr>
        </p:nvGraphicFramePr>
        <p:xfrm>
          <a:off x="546251" y="1973764"/>
          <a:ext cx="11139911" cy="375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76"/>
                <a:gridCol w="1583473"/>
                <a:gridCol w="2542478"/>
                <a:gridCol w="2609386"/>
                <a:gridCol w="2798798"/>
              </a:tblGrid>
              <a:tr h="1025087">
                <a:tc>
                  <a:txBody>
                    <a:bodyPr/>
                    <a:lstStyle/>
                    <a:p>
                      <a:r>
                        <a:rPr lang="ja-JP" altLang="en-US" sz="4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</a:rPr>
                        <a:t>天体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chemeClr val="tx1"/>
                          </a:solidFill>
                          <a:latin typeface="Yu Mincho"/>
                        </a:rPr>
                        <a:t>M42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chemeClr val="tx1"/>
                          </a:solidFill>
                          <a:latin typeface="Yu Mincho"/>
                        </a:rPr>
                        <a:t>Sh2-311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chemeClr val="tx1"/>
                          </a:solidFill>
                          <a:latin typeface="Yu Mincho"/>
                        </a:rPr>
                        <a:t>Sh2-273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4000" dirty="0" smtClean="0">
                          <a:solidFill>
                            <a:schemeClr val="tx1"/>
                          </a:solidFill>
                          <a:latin typeface="Yu Mincho"/>
                        </a:rPr>
                        <a:t>NGC2174</a:t>
                      </a:r>
                    </a:p>
                  </a:txBody>
                  <a:tcPr/>
                </a:tc>
              </a:tr>
              <a:tr h="1417349">
                <a:tc>
                  <a:txBody>
                    <a:bodyPr/>
                    <a:lstStyle/>
                    <a:p>
                      <a:r>
                        <a:rPr lang="zh-TW" altLang="en-US" sz="3600" b="1" i="0" u="none" strike="noStrike" baseline="0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距離</a:t>
                      </a:r>
                      <a:endParaRPr lang="en-US" altLang="zh-TW" sz="3600" b="1" i="0" u="none" strike="noStrike" baseline="0" dirty="0" smtClean="0">
                        <a:solidFill>
                          <a:srgbClr val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lang="en-US" altLang="ja-JP" sz="2800" b="1" i="0" u="none" strike="noStrike" baseline="0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zh-TW" altLang="en-US" sz="2800" b="1" i="0" u="none" strike="noStrike" baseline="0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光年</a:t>
                      </a:r>
                      <a:r>
                        <a:rPr lang="en-US" altLang="ja-JP" sz="2800" b="1" i="0" u="none" strike="noStrike" baseline="0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b="0" i="0" u="none" strike="noStrike" baseline="0" dirty="0" smtClean="0">
                          <a:solidFill>
                            <a:srgbClr val="000000"/>
                          </a:solidFill>
                          <a:latin typeface="Yu Mincho"/>
                          <a:ea typeface="メイリオ" panose="020B0604030504040204" pitchFamily="50" charset="-128"/>
                        </a:rPr>
                        <a:t>1717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b="0" i="0" u="none" strike="noStrike" baseline="0" dirty="0" smtClean="0">
                          <a:solidFill>
                            <a:srgbClr val="000000"/>
                          </a:solidFill>
                          <a:latin typeface="Yu Mincho"/>
                          <a:ea typeface="メイリオ" panose="020B0604030504040204" pitchFamily="50" charset="-128"/>
                        </a:rPr>
                        <a:t>3000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b="0" i="0" u="none" strike="noStrike" baseline="0" dirty="0" smtClean="0">
                          <a:solidFill>
                            <a:srgbClr val="000000"/>
                          </a:solidFill>
                          <a:latin typeface="Yu Mincho"/>
                          <a:ea typeface="メイリオ" panose="020B0604030504040204" pitchFamily="50" charset="-128"/>
                        </a:rPr>
                        <a:t>978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b="0" i="0" u="none" strike="noStrike" baseline="0" dirty="0" smtClean="0">
                          <a:solidFill>
                            <a:srgbClr val="000000"/>
                          </a:solidFill>
                          <a:latin typeface="Yu Mincho"/>
                          <a:ea typeface="メイリオ" panose="020B0604030504040204" pitchFamily="50" charset="-128"/>
                        </a:rPr>
                        <a:t>326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1315526">
                <a:tc>
                  <a:txBody>
                    <a:bodyPr/>
                    <a:lstStyle/>
                    <a:p>
                      <a:r>
                        <a:rPr lang="ja-JP" altLang="en-US" sz="3600" b="1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</a:rPr>
                        <a:t>大きさ</a:t>
                      </a:r>
                      <a:endParaRPr lang="en-US" altLang="ja-JP" sz="3600" b="1" dirty="0" smtClean="0">
                        <a:solidFill>
                          <a:srgbClr val="000000"/>
                        </a:solidFill>
                        <a:latin typeface="メイリオ" panose="020B0604030504040204" pitchFamily="50" charset="-128"/>
                      </a:endParaRPr>
                    </a:p>
                    <a:p>
                      <a:r>
                        <a:rPr lang="en-US" altLang="ja-JP" sz="2800" b="1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800" b="1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</a:rPr>
                        <a:t>光年</a:t>
                      </a:r>
                      <a:r>
                        <a:rPr lang="en-US" altLang="ja-JP" sz="2800" b="1" dirty="0" smtClean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</a:rPr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rgbClr val="000000"/>
                          </a:solidFill>
                          <a:latin typeface="Yu Mincho"/>
                        </a:rPr>
                        <a:t>11.5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rgbClr val="000000"/>
                          </a:solidFill>
                          <a:latin typeface="Yu Mincho"/>
                        </a:rPr>
                        <a:t>22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rgbClr val="000000"/>
                          </a:solidFill>
                          <a:latin typeface="Yu Mincho"/>
                        </a:rPr>
                        <a:t>5.2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4000" dirty="0" smtClean="0">
                          <a:solidFill>
                            <a:srgbClr val="000000"/>
                          </a:solidFill>
                          <a:latin typeface="Yu Mincho"/>
                        </a:rPr>
                        <a:t>2.8</a:t>
                      </a:r>
                      <a:endParaRPr kumimoji="1" lang="ja-JP" alt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46251" y="52176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結果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4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45583" y="1918011"/>
            <a:ext cx="9965998" cy="179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4000" dirty="0" smtClean="0">
                <a:latin typeface="+mn-ea"/>
              </a:rPr>
              <a:t>地球</a:t>
            </a:r>
            <a:r>
              <a:rPr lang="ja-JP" altLang="en-US" sz="4000" dirty="0">
                <a:latin typeface="+mn-ea"/>
              </a:rPr>
              <a:t>から最も遠い</a:t>
            </a:r>
            <a:r>
              <a:rPr lang="en-US" altLang="ja-JP" sz="4000" dirty="0">
                <a:latin typeface="+mn-ea"/>
              </a:rPr>
              <a:t>Sh2-311</a:t>
            </a:r>
            <a:r>
              <a:rPr lang="ja-JP" altLang="en-US" sz="4000" b="0" i="0" u="none" strike="noStrike" baseline="0" dirty="0" smtClean="0">
                <a:latin typeface="+mn-ea"/>
              </a:rPr>
              <a:t>の大きさが</a:t>
            </a:r>
            <a:r>
              <a:rPr lang="ja-JP" altLang="en-US" sz="4000" b="0" i="0" u="none" strike="noStrike" baseline="0" dirty="0" smtClean="0">
                <a:latin typeface="+mn-ea"/>
              </a:rPr>
              <a:t>最大</a:t>
            </a:r>
            <a:endParaRPr lang="en-US" altLang="ja-JP" sz="4000" b="0" i="0" u="none" strike="noStrike" baseline="0" dirty="0" smtClean="0">
              <a:latin typeface="+mn-ea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4000" b="0" i="0" u="none" strike="noStrike" baseline="0" dirty="0" smtClean="0">
                <a:latin typeface="+mn-ea"/>
              </a:rPr>
              <a:t>最も近い</a:t>
            </a:r>
            <a:r>
              <a:rPr lang="en-US" altLang="ja-JP" sz="4000" b="0" i="0" u="none" strike="noStrike" baseline="0" dirty="0" smtClean="0">
                <a:latin typeface="+mn-ea"/>
              </a:rPr>
              <a:t>NGC2174</a:t>
            </a:r>
            <a:r>
              <a:rPr lang="ja-JP" altLang="en-US" sz="4000" b="0" i="0" u="none" strike="noStrike" baseline="0" dirty="0" smtClean="0">
                <a:latin typeface="+mn-ea"/>
              </a:rPr>
              <a:t>の大きさが最小</a:t>
            </a:r>
            <a:endParaRPr lang="en-US" altLang="ja-JP" sz="4000" b="0" i="0" u="none" strike="noStrike" baseline="0" dirty="0" smtClean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0753" y="67018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考察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1136" r="11500" b="1312"/>
          <a:stretch/>
        </p:blipFill>
        <p:spPr>
          <a:xfrm>
            <a:off x="-1" y="-44605"/>
            <a:ext cx="12172951" cy="68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45583" y="1918011"/>
            <a:ext cx="9965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4000" dirty="0" smtClean="0">
                <a:latin typeface="+mn-ea"/>
              </a:rPr>
              <a:t>地球</a:t>
            </a:r>
            <a:r>
              <a:rPr lang="ja-JP" altLang="en-US" sz="4000" dirty="0">
                <a:latin typeface="+mn-ea"/>
              </a:rPr>
              <a:t>から最も遠い</a:t>
            </a:r>
            <a:r>
              <a:rPr lang="en-US" altLang="ja-JP" sz="4000" dirty="0">
                <a:latin typeface="+mn-ea"/>
              </a:rPr>
              <a:t>Sh2-311</a:t>
            </a:r>
            <a:r>
              <a:rPr lang="ja-JP" altLang="en-US" sz="4000" b="0" i="0" u="none" strike="noStrike" baseline="0" dirty="0" smtClean="0">
                <a:latin typeface="+mn-ea"/>
              </a:rPr>
              <a:t>の大きさが</a:t>
            </a:r>
            <a:r>
              <a:rPr lang="ja-JP" altLang="en-US" sz="4000" b="0" i="0" u="none" strike="noStrike" baseline="0" dirty="0" smtClean="0">
                <a:latin typeface="+mn-ea"/>
              </a:rPr>
              <a:t>最大</a:t>
            </a:r>
            <a:endParaRPr lang="en-US" altLang="ja-JP" sz="4000" b="0" i="0" u="none" strike="noStrike" baseline="0" dirty="0" smtClean="0">
              <a:latin typeface="+mn-ea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4000" b="0" i="0" u="none" strike="noStrike" baseline="0" dirty="0" smtClean="0">
                <a:latin typeface="+mn-ea"/>
              </a:rPr>
              <a:t>最も近い</a:t>
            </a:r>
            <a:r>
              <a:rPr lang="en-US" altLang="ja-JP" sz="4000" b="0" i="0" u="none" strike="noStrike" baseline="0" dirty="0" smtClean="0">
                <a:latin typeface="+mn-ea"/>
              </a:rPr>
              <a:t>NGC2174</a:t>
            </a:r>
            <a:r>
              <a:rPr lang="ja-JP" altLang="en-US" sz="4000" b="0" i="0" u="none" strike="noStrike" baseline="0" dirty="0" smtClean="0">
                <a:latin typeface="+mn-ea"/>
              </a:rPr>
              <a:t>の大きさが</a:t>
            </a:r>
            <a:r>
              <a:rPr lang="ja-JP" altLang="en-US" sz="4000" b="0" i="0" u="none" strike="noStrike" baseline="0" dirty="0" smtClean="0">
                <a:latin typeface="+mn-ea"/>
              </a:rPr>
              <a:t>最小</a:t>
            </a:r>
            <a:endParaRPr lang="en-US" altLang="ja-JP" sz="4000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lang="en-US" altLang="ja-JP" sz="4000" b="0" i="0" u="none" strike="noStrike" baseline="0" dirty="0" smtClean="0">
              <a:latin typeface="+mn-ea"/>
            </a:endParaRPr>
          </a:p>
          <a:p>
            <a:r>
              <a:rPr lang="ja-JP" altLang="en-US" sz="4000" b="0" i="0" u="none" strike="noStrike" baseline="0" dirty="0" smtClean="0">
                <a:latin typeface="+mn-ea"/>
              </a:rPr>
              <a:t>星雲</a:t>
            </a:r>
            <a:r>
              <a:rPr lang="ja-JP" altLang="en-US" sz="4000" b="0" i="0" u="none" strike="noStrike" baseline="0" dirty="0" smtClean="0">
                <a:latin typeface="+mn-ea"/>
              </a:rPr>
              <a:t>は地球から遠い星雲ほど大きくなる傾向があるかもしれない。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60753" y="67018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考察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08608" y="54752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考察</a:t>
            </a:r>
            <a:r>
              <a:rPr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続き</a:t>
            </a:r>
            <a:r>
              <a:rPr lang="en-US" altLang="ja-JP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31647" y="61108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10235" y="1812713"/>
            <a:ext cx="11527235" cy="3790601"/>
            <a:chOff x="-72269" y="1678897"/>
            <a:chExt cx="12688609" cy="4817852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72269" y="1678897"/>
              <a:ext cx="11844008" cy="4817852"/>
              <a:chOff x="-72269" y="1678897"/>
              <a:chExt cx="11844008" cy="4817852"/>
            </a:xfrm>
          </p:grpSpPr>
          <p:cxnSp>
            <p:nvCxnSpPr>
              <p:cNvPr id="19" name="直線矢印コネクタ 18"/>
              <p:cNvCxnSpPr>
                <a:stCxn id="47" idx="6"/>
              </p:cNvCxnSpPr>
              <p:nvPr/>
            </p:nvCxnSpPr>
            <p:spPr>
              <a:xfrm flipV="1">
                <a:off x="2076984" y="5369136"/>
                <a:ext cx="9375501" cy="55571"/>
              </a:xfrm>
              <a:prstGeom prst="straightConnector1">
                <a:avLst/>
              </a:prstGeom>
              <a:ln w="793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/>
              <p:cNvSpPr txBox="1"/>
              <p:nvPr/>
            </p:nvSpPr>
            <p:spPr>
              <a:xfrm>
                <a:off x="-72269" y="1859756"/>
                <a:ext cx="1762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NGC2174</a:t>
                </a:r>
                <a:endParaRPr kumimoji="1" lang="ja-JP" altLang="en-US" sz="32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23280" y="2400508"/>
                <a:ext cx="15488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Sh2-273</a:t>
                </a:r>
                <a:endParaRPr kumimoji="1" lang="ja-JP" altLang="en-US" sz="32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730768" y="3026113"/>
                <a:ext cx="952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M42</a:t>
                </a:r>
                <a:endParaRPr kumimoji="1" lang="ja-JP" altLang="en-US" sz="32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37275" y="3850931"/>
                <a:ext cx="15488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Sh2-311</a:t>
                </a:r>
                <a:endParaRPr kumimoji="1" lang="ja-JP" altLang="en-US" sz="3200" dirty="0"/>
              </a:p>
            </p:txBody>
          </p:sp>
          <p:grpSp>
            <p:nvGrpSpPr>
              <p:cNvPr id="24" name="グループ化 23"/>
              <p:cNvGrpSpPr/>
              <p:nvPr/>
            </p:nvGrpSpPr>
            <p:grpSpPr>
              <a:xfrm>
                <a:off x="1506831" y="1678897"/>
                <a:ext cx="9945654" cy="4817852"/>
                <a:chOff x="2277884" y="1693888"/>
                <a:chExt cx="9945654" cy="4817852"/>
              </a:xfrm>
            </p:grpSpPr>
            <p:grpSp>
              <p:nvGrpSpPr>
                <p:cNvPr id="31" name="グループ化 30"/>
                <p:cNvGrpSpPr/>
                <p:nvPr/>
              </p:nvGrpSpPr>
              <p:grpSpPr>
                <a:xfrm>
                  <a:off x="2277884" y="1693888"/>
                  <a:ext cx="9945654" cy="4023401"/>
                  <a:chOff x="1408454" y="1723868"/>
                  <a:chExt cx="9945654" cy="4023401"/>
                </a:xfrm>
              </p:grpSpPr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1678898" y="1723868"/>
                    <a:ext cx="29981" cy="373255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 flipV="1">
                    <a:off x="1693889" y="5414107"/>
                    <a:ext cx="9660219" cy="42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左右矢印 37"/>
                  <p:cNvSpPr/>
                  <p:nvPr/>
                </p:nvSpPr>
                <p:spPr>
                  <a:xfrm>
                    <a:off x="1678898" y="2008682"/>
                    <a:ext cx="734518" cy="419724"/>
                  </a:xfrm>
                  <a:prstGeom prst="left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左右矢印 38"/>
                  <p:cNvSpPr/>
                  <p:nvPr/>
                </p:nvSpPr>
                <p:spPr>
                  <a:xfrm>
                    <a:off x="1693887" y="2587262"/>
                    <a:ext cx="1663909" cy="419724"/>
                  </a:xfrm>
                  <a:prstGeom prst="left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左右矢印 39"/>
                  <p:cNvSpPr/>
                  <p:nvPr/>
                </p:nvSpPr>
                <p:spPr>
                  <a:xfrm>
                    <a:off x="1678898" y="3297836"/>
                    <a:ext cx="4002374" cy="419724"/>
                  </a:xfrm>
                  <a:prstGeom prst="left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左右矢印 40"/>
                  <p:cNvSpPr/>
                  <p:nvPr/>
                </p:nvSpPr>
                <p:spPr>
                  <a:xfrm>
                    <a:off x="1678897" y="4008410"/>
                    <a:ext cx="5612877" cy="419724"/>
                  </a:xfrm>
                  <a:prstGeom prst="left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2" name="グループ化 41"/>
                  <p:cNvGrpSpPr/>
                  <p:nvPr/>
                </p:nvGrpSpPr>
                <p:grpSpPr>
                  <a:xfrm>
                    <a:off x="1408454" y="5192086"/>
                    <a:ext cx="570865" cy="555183"/>
                    <a:chOff x="780178" y="4835842"/>
                    <a:chExt cx="781969" cy="780585"/>
                  </a:xfrm>
                </p:grpSpPr>
                <p:sp>
                  <p:nvSpPr>
                    <p:cNvPr id="47" name="円/楕円 46"/>
                    <p:cNvSpPr/>
                    <p:nvPr/>
                  </p:nvSpPr>
                  <p:spPr>
                    <a:xfrm>
                      <a:off x="780586" y="4835842"/>
                      <a:ext cx="780585" cy="78058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" name="フリーフォーム 47"/>
                    <p:cNvSpPr/>
                    <p:nvPr/>
                  </p:nvSpPr>
                  <p:spPr>
                    <a:xfrm>
                      <a:off x="1065506" y="4888411"/>
                      <a:ext cx="496641" cy="374965"/>
                    </a:xfrm>
                    <a:custGeom>
                      <a:avLst/>
                      <a:gdLst>
                        <a:gd name="connsiteX0" fmla="*/ 272640 w 496641"/>
                        <a:gd name="connsiteY0" fmla="*/ 6974 h 374965"/>
                        <a:gd name="connsiteX1" fmla="*/ 183431 w 496641"/>
                        <a:gd name="connsiteY1" fmla="*/ 85033 h 374965"/>
                        <a:gd name="connsiteX2" fmla="*/ 105372 w 496641"/>
                        <a:gd name="connsiteY2" fmla="*/ 96184 h 374965"/>
                        <a:gd name="connsiteX3" fmla="*/ 71918 w 496641"/>
                        <a:gd name="connsiteY3" fmla="*/ 107335 h 374965"/>
                        <a:gd name="connsiteX4" fmla="*/ 5011 w 496641"/>
                        <a:gd name="connsiteY4" fmla="*/ 118487 h 374965"/>
                        <a:gd name="connsiteX5" fmla="*/ 60767 w 496641"/>
                        <a:gd name="connsiteY5" fmla="*/ 207696 h 374965"/>
                        <a:gd name="connsiteX6" fmla="*/ 105372 w 496641"/>
                        <a:gd name="connsiteY6" fmla="*/ 218848 h 374965"/>
                        <a:gd name="connsiteX7" fmla="*/ 306094 w 496641"/>
                        <a:gd name="connsiteY7" fmla="*/ 241150 h 374965"/>
                        <a:gd name="connsiteX8" fmla="*/ 328396 w 496641"/>
                        <a:gd name="connsiteY8" fmla="*/ 274604 h 374965"/>
                        <a:gd name="connsiteX9" fmla="*/ 350699 w 496641"/>
                        <a:gd name="connsiteY9" fmla="*/ 296906 h 374965"/>
                        <a:gd name="connsiteX10" fmla="*/ 361850 w 496641"/>
                        <a:gd name="connsiteY10" fmla="*/ 330360 h 374965"/>
                        <a:gd name="connsiteX11" fmla="*/ 406455 w 496641"/>
                        <a:gd name="connsiteY11" fmla="*/ 374965 h 374965"/>
                        <a:gd name="connsiteX12" fmla="*/ 484514 w 496641"/>
                        <a:gd name="connsiteY12" fmla="*/ 363813 h 374965"/>
                        <a:gd name="connsiteX13" fmla="*/ 495665 w 496641"/>
                        <a:gd name="connsiteY13" fmla="*/ 296906 h 374965"/>
                        <a:gd name="connsiteX14" fmla="*/ 473362 w 496641"/>
                        <a:gd name="connsiteY14" fmla="*/ 163091 h 374965"/>
                        <a:gd name="connsiteX15" fmla="*/ 428757 w 496641"/>
                        <a:gd name="connsiteY15" fmla="*/ 107335 h 374965"/>
                        <a:gd name="connsiteX16" fmla="*/ 395304 w 496641"/>
                        <a:gd name="connsiteY16" fmla="*/ 85033 h 374965"/>
                        <a:gd name="connsiteX17" fmla="*/ 350699 w 496641"/>
                        <a:gd name="connsiteY17" fmla="*/ 29277 h 374965"/>
                        <a:gd name="connsiteX18" fmla="*/ 328396 w 496641"/>
                        <a:gd name="connsiteY18" fmla="*/ 6974 h 374965"/>
                        <a:gd name="connsiteX19" fmla="*/ 272640 w 496641"/>
                        <a:gd name="connsiteY19" fmla="*/ 6974 h 374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96641" h="374965">
                          <a:moveTo>
                            <a:pt x="272640" y="6974"/>
                          </a:moveTo>
                          <a:cubicBezTo>
                            <a:pt x="248479" y="19984"/>
                            <a:pt x="209773" y="77130"/>
                            <a:pt x="183431" y="85033"/>
                          </a:cubicBezTo>
                          <a:cubicBezTo>
                            <a:pt x="158256" y="92586"/>
                            <a:pt x="131392" y="92467"/>
                            <a:pt x="105372" y="96184"/>
                          </a:cubicBezTo>
                          <a:cubicBezTo>
                            <a:pt x="94221" y="99901"/>
                            <a:pt x="83393" y="104785"/>
                            <a:pt x="71918" y="107335"/>
                          </a:cubicBezTo>
                          <a:cubicBezTo>
                            <a:pt x="49846" y="112240"/>
                            <a:pt x="16228" y="98856"/>
                            <a:pt x="5011" y="118487"/>
                          </a:cubicBezTo>
                          <a:cubicBezTo>
                            <a:pt x="-16152" y="155523"/>
                            <a:pt x="34948" y="196631"/>
                            <a:pt x="60767" y="207696"/>
                          </a:cubicBezTo>
                          <a:cubicBezTo>
                            <a:pt x="74854" y="213733"/>
                            <a:pt x="90636" y="214638"/>
                            <a:pt x="105372" y="218848"/>
                          </a:cubicBezTo>
                          <a:cubicBezTo>
                            <a:pt x="210629" y="248922"/>
                            <a:pt x="37770" y="223262"/>
                            <a:pt x="306094" y="241150"/>
                          </a:cubicBezTo>
                          <a:cubicBezTo>
                            <a:pt x="313528" y="252301"/>
                            <a:pt x="320024" y="264139"/>
                            <a:pt x="328396" y="274604"/>
                          </a:cubicBezTo>
                          <a:cubicBezTo>
                            <a:pt x="334964" y="282814"/>
                            <a:pt x="345290" y="287891"/>
                            <a:pt x="350699" y="296906"/>
                          </a:cubicBezTo>
                          <a:cubicBezTo>
                            <a:pt x="356747" y="306985"/>
                            <a:pt x="355018" y="320795"/>
                            <a:pt x="361850" y="330360"/>
                          </a:cubicBezTo>
                          <a:cubicBezTo>
                            <a:pt x="374072" y="347470"/>
                            <a:pt x="406455" y="374965"/>
                            <a:pt x="406455" y="374965"/>
                          </a:cubicBezTo>
                          <a:cubicBezTo>
                            <a:pt x="432475" y="371248"/>
                            <a:pt x="464733" y="381121"/>
                            <a:pt x="484514" y="363813"/>
                          </a:cubicBezTo>
                          <a:cubicBezTo>
                            <a:pt x="501530" y="348924"/>
                            <a:pt x="495665" y="319516"/>
                            <a:pt x="495665" y="296906"/>
                          </a:cubicBezTo>
                          <a:cubicBezTo>
                            <a:pt x="495665" y="272166"/>
                            <a:pt x="490811" y="197989"/>
                            <a:pt x="473362" y="163091"/>
                          </a:cubicBezTo>
                          <a:cubicBezTo>
                            <a:pt x="463702" y="143771"/>
                            <a:pt x="446044" y="121165"/>
                            <a:pt x="428757" y="107335"/>
                          </a:cubicBezTo>
                          <a:cubicBezTo>
                            <a:pt x="418292" y="98963"/>
                            <a:pt x="405769" y="93405"/>
                            <a:pt x="395304" y="85033"/>
                          </a:cubicBezTo>
                          <a:cubicBezTo>
                            <a:pt x="365386" y="61099"/>
                            <a:pt x="376459" y="61477"/>
                            <a:pt x="350699" y="29277"/>
                          </a:cubicBezTo>
                          <a:cubicBezTo>
                            <a:pt x="344131" y="21067"/>
                            <a:pt x="338370" y="10299"/>
                            <a:pt x="328396" y="6974"/>
                          </a:cubicBezTo>
                          <a:cubicBezTo>
                            <a:pt x="314291" y="2272"/>
                            <a:pt x="296801" y="-6036"/>
                            <a:pt x="272640" y="6974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フリーフォーム 48"/>
                    <p:cNvSpPr/>
                    <p:nvPr/>
                  </p:nvSpPr>
                  <p:spPr>
                    <a:xfrm>
                      <a:off x="780178" y="4949834"/>
                      <a:ext cx="179299" cy="324693"/>
                    </a:xfrm>
                    <a:custGeom>
                      <a:avLst/>
                      <a:gdLst>
                        <a:gd name="connsiteX0" fmla="*/ 111920 w 179299"/>
                        <a:gd name="connsiteY0" fmla="*/ 1308 h 324693"/>
                        <a:gd name="connsiteX1" fmla="*/ 167676 w 179299"/>
                        <a:gd name="connsiteY1" fmla="*/ 12459 h 324693"/>
                        <a:gd name="connsiteX2" fmla="*/ 167676 w 179299"/>
                        <a:gd name="connsiteY2" fmla="*/ 79366 h 324693"/>
                        <a:gd name="connsiteX3" fmla="*/ 145373 w 179299"/>
                        <a:gd name="connsiteY3" fmla="*/ 101669 h 324693"/>
                        <a:gd name="connsiteX4" fmla="*/ 123071 w 179299"/>
                        <a:gd name="connsiteY4" fmla="*/ 135123 h 324693"/>
                        <a:gd name="connsiteX5" fmla="*/ 89617 w 179299"/>
                        <a:gd name="connsiteY5" fmla="*/ 190879 h 324693"/>
                        <a:gd name="connsiteX6" fmla="*/ 67315 w 179299"/>
                        <a:gd name="connsiteY6" fmla="*/ 168576 h 324693"/>
                        <a:gd name="connsiteX7" fmla="*/ 45012 w 179299"/>
                        <a:gd name="connsiteY7" fmla="*/ 190879 h 324693"/>
                        <a:gd name="connsiteX8" fmla="*/ 33861 w 179299"/>
                        <a:gd name="connsiteY8" fmla="*/ 291240 h 324693"/>
                        <a:gd name="connsiteX9" fmla="*/ 22710 w 179299"/>
                        <a:gd name="connsiteY9" fmla="*/ 324693 h 324693"/>
                        <a:gd name="connsiteX10" fmla="*/ 408 w 179299"/>
                        <a:gd name="connsiteY10" fmla="*/ 291240 h 324693"/>
                        <a:gd name="connsiteX11" fmla="*/ 11559 w 179299"/>
                        <a:gd name="connsiteY11" fmla="*/ 224332 h 324693"/>
                        <a:gd name="connsiteX12" fmla="*/ 45012 w 179299"/>
                        <a:gd name="connsiteY12" fmla="*/ 101669 h 324693"/>
                        <a:gd name="connsiteX13" fmla="*/ 56164 w 179299"/>
                        <a:gd name="connsiteY13" fmla="*/ 68215 h 324693"/>
                        <a:gd name="connsiteX14" fmla="*/ 89617 w 179299"/>
                        <a:gd name="connsiteY14" fmla="*/ 34762 h 324693"/>
                        <a:gd name="connsiteX15" fmla="*/ 111920 w 179299"/>
                        <a:gd name="connsiteY15" fmla="*/ 1308 h 324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9299" h="324693">
                          <a:moveTo>
                            <a:pt x="111920" y="1308"/>
                          </a:moveTo>
                          <a:cubicBezTo>
                            <a:pt x="124930" y="-2409"/>
                            <a:pt x="151906" y="1946"/>
                            <a:pt x="167676" y="12459"/>
                          </a:cubicBezTo>
                          <a:cubicBezTo>
                            <a:pt x="188916" y="26619"/>
                            <a:pt x="176172" y="65206"/>
                            <a:pt x="167676" y="79366"/>
                          </a:cubicBezTo>
                          <a:cubicBezTo>
                            <a:pt x="162267" y="88381"/>
                            <a:pt x="151941" y="93459"/>
                            <a:pt x="145373" y="101669"/>
                          </a:cubicBezTo>
                          <a:cubicBezTo>
                            <a:pt x="137001" y="112134"/>
                            <a:pt x="129065" y="123136"/>
                            <a:pt x="123071" y="135123"/>
                          </a:cubicBezTo>
                          <a:cubicBezTo>
                            <a:pt x="94120" y="193025"/>
                            <a:pt x="133179" y="147317"/>
                            <a:pt x="89617" y="190879"/>
                          </a:cubicBezTo>
                          <a:cubicBezTo>
                            <a:pt x="82183" y="183445"/>
                            <a:pt x="77828" y="168576"/>
                            <a:pt x="67315" y="168576"/>
                          </a:cubicBezTo>
                          <a:cubicBezTo>
                            <a:pt x="56801" y="168576"/>
                            <a:pt x="47778" y="180736"/>
                            <a:pt x="45012" y="190879"/>
                          </a:cubicBezTo>
                          <a:cubicBezTo>
                            <a:pt x="36156" y="223352"/>
                            <a:pt x="39395" y="258038"/>
                            <a:pt x="33861" y="291240"/>
                          </a:cubicBezTo>
                          <a:cubicBezTo>
                            <a:pt x="31929" y="302834"/>
                            <a:pt x="26427" y="313542"/>
                            <a:pt x="22710" y="324693"/>
                          </a:cubicBezTo>
                          <a:cubicBezTo>
                            <a:pt x="15276" y="313542"/>
                            <a:pt x="1888" y="304560"/>
                            <a:pt x="408" y="291240"/>
                          </a:cubicBezTo>
                          <a:cubicBezTo>
                            <a:pt x="-2089" y="268768"/>
                            <a:pt x="7514" y="246578"/>
                            <a:pt x="11559" y="224332"/>
                          </a:cubicBezTo>
                          <a:cubicBezTo>
                            <a:pt x="24167" y="154985"/>
                            <a:pt x="20627" y="174822"/>
                            <a:pt x="45012" y="101669"/>
                          </a:cubicBezTo>
                          <a:cubicBezTo>
                            <a:pt x="48729" y="90518"/>
                            <a:pt x="47852" y="76527"/>
                            <a:pt x="56164" y="68215"/>
                          </a:cubicBezTo>
                          <a:cubicBezTo>
                            <a:pt x="67315" y="57064"/>
                            <a:pt x="76496" y="43510"/>
                            <a:pt x="89617" y="34762"/>
                          </a:cubicBezTo>
                          <a:cubicBezTo>
                            <a:pt x="99397" y="28242"/>
                            <a:pt x="98910" y="5025"/>
                            <a:pt x="111920" y="1308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" name="フリーフォーム 49"/>
                    <p:cNvSpPr/>
                    <p:nvPr/>
                  </p:nvSpPr>
                  <p:spPr>
                    <a:xfrm>
                      <a:off x="944861" y="5266888"/>
                      <a:ext cx="248320" cy="198624"/>
                    </a:xfrm>
                    <a:custGeom>
                      <a:avLst/>
                      <a:gdLst>
                        <a:gd name="connsiteX0" fmla="*/ 2993 w 248320"/>
                        <a:gd name="connsiteY0" fmla="*/ 29941 h 198624"/>
                        <a:gd name="connsiteX1" fmla="*/ 69900 w 248320"/>
                        <a:gd name="connsiteY1" fmla="*/ 18790 h 198624"/>
                        <a:gd name="connsiteX2" fmla="*/ 103354 w 248320"/>
                        <a:gd name="connsiteY2" fmla="*/ 29941 h 198624"/>
                        <a:gd name="connsiteX3" fmla="*/ 136808 w 248320"/>
                        <a:gd name="connsiteY3" fmla="*/ 7639 h 198624"/>
                        <a:gd name="connsiteX4" fmla="*/ 170261 w 248320"/>
                        <a:gd name="connsiteY4" fmla="*/ 18790 h 198624"/>
                        <a:gd name="connsiteX5" fmla="*/ 237168 w 248320"/>
                        <a:gd name="connsiteY5" fmla="*/ 96849 h 198624"/>
                        <a:gd name="connsiteX6" fmla="*/ 248320 w 248320"/>
                        <a:gd name="connsiteY6" fmla="*/ 130302 h 198624"/>
                        <a:gd name="connsiteX7" fmla="*/ 214866 w 248320"/>
                        <a:gd name="connsiteY7" fmla="*/ 197210 h 198624"/>
                        <a:gd name="connsiteX8" fmla="*/ 136808 w 248320"/>
                        <a:gd name="connsiteY8" fmla="*/ 186058 h 198624"/>
                        <a:gd name="connsiteX9" fmla="*/ 114505 w 248320"/>
                        <a:gd name="connsiteY9" fmla="*/ 163756 h 198624"/>
                        <a:gd name="connsiteX10" fmla="*/ 14144 w 248320"/>
                        <a:gd name="connsiteY10" fmla="*/ 130302 h 198624"/>
                        <a:gd name="connsiteX11" fmla="*/ 2993 w 248320"/>
                        <a:gd name="connsiteY11" fmla="*/ 29941 h 198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8320" h="198624">
                          <a:moveTo>
                            <a:pt x="2993" y="29941"/>
                          </a:moveTo>
                          <a:cubicBezTo>
                            <a:pt x="12286" y="11356"/>
                            <a:pt x="30469" y="-20641"/>
                            <a:pt x="69900" y="18790"/>
                          </a:cubicBezTo>
                          <a:cubicBezTo>
                            <a:pt x="78212" y="27102"/>
                            <a:pt x="92203" y="26224"/>
                            <a:pt x="103354" y="29941"/>
                          </a:cubicBezTo>
                          <a:cubicBezTo>
                            <a:pt x="114505" y="22507"/>
                            <a:pt x="123588" y="9842"/>
                            <a:pt x="136808" y="7639"/>
                          </a:cubicBezTo>
                          <a:cubicBezTo>
                            <a:pt x="148402" y="5707"/>
                            <a:pt x="160696" y="11958"/>
                            <a:pt x="170261" y="18790"/>
                          </a:cubicBezTo>
                          <a:cubicBezTo>
                            <a:pt x="191603" y="34035"/>
                            <a:pt x="224070" y="70653"/>
                            <a:pt x="237168" y="96849"/>
                          </a:cubicBezTo>
                          <a:cubicBezTo>
                            <a:pt x="242425" y="107362"/>
                            <a:pt x="244603" y="119151"/>
                            <a:pt x="248320" y="130302"/>
                          </a:cubicBezTo>
                          <a:cubicBezTo>
                            <a:pt x="244559" y="141584"/>
                            <a:pt x="230429" y="193752"/>
                            <a:pt x="214866" y="197210"/>
                          </a:cubicBezTo>
                          <a:cubicBezTo>
                            <a:pt x="189208" y="202912"/>
                            <a:pt x="162827" y="189775"/>
                            <a:pt x="136808" y="186058"/>
                          </a:cubicBezTo>
                          <a:cubicBezTo>
                            <a:pt x="129374" y="178624"/>
                            <a:pt x="124479" y="167081"/>
                            <a:pt x="114505" y="163756"/>
                          </a:cubicBezTo>
                          <a:cubicBezTo>
                            <a:pt x="107857" y="161540"/>
                            <a:pt x="22304" y="167021"/>
                            <a:pt x="14144" y="130302"/>
                          </a:cubicBezTo>
                          <a:cubicBezTo>
                            <a:pt x="8499" y="104902"/>
                            <a:pt x="-6300" y="48526"/>
                            <a:pt x="2993" y="29941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フリーフォーム 50"/>
                    <p:cNvSpPr/>
                    <p:nvPr/>
                  </p:nvSpPr>
                  <p:spPr>
                    <a:xfrm>
                      <a:off x="1012715" y="4846034"/>
                      <a:ext cx="181975" cy="71654"/>
                    </a:xfrm>
                    <a:custGeom>
                      <a:avLst/>
                      <a:gdLst>
                        <a:gd name="connsiteX0" fmla="*/ 2046 w 181975"/>
                        <a:gd name="connsiteY0" fmla="*/ 27049 h 71654"/>
                        <a:gd name="connsiteX1" fmla="*/ 57802 w 181975"/>
                        <a:gd name="connsiteY1" fmla="*/ 4746 h 71654"/>
                        <a:gd name="connsiteX2" fmla="*/ 169314 w 181975"/>
                        <a:gd name="connsiteY2" fmla="*/ 49351 h 71654"/>
                        <a:gd name="connsiteX3" fmla="*/ 135861 w 181975"/>
                        <a:gd name="connsiteY3" fmla="*/ 71654 h 71654"/>
                        <a:gd name="connsiteX4" fmla="*/ 91256 w 181975"/>
                        <a:gd name="connsiteY4" fmla="*/ 60503 h 71654"/>
                        <a:gd name="connsiteX5" fmla="*/ 57802 w 181975"/>
                        <a:gd name="connsiteY5" fmla="*/ 49351 h 71654"/>
                        <a:gd name="connsiteX6" fmla="*/ 13197 w 181975"/>
                        <a:gd name="connsiteY6" fmla="*/ 60503 h 71654"/>
                        <a:gd name="connsiteX7" fmla="*/ 2046 w 181975"/>
                        <a:gd name="connsiteY7" fmla="*/ 27049 h 71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1975" h="71654">
                          <a:moveTo>
                            <a:pt x="2046" y="27049"/>
                          </a:moveTo>
                          <a:cubicBezTo>
                            <a:pt x="9480" y="17756"/>
                            <a:pt x="37824" y="5995"/>
                            <a:pt x="57802" y="4746"/>
                          </a:cubicBezTo>
                          <a:cubicBezTo>
                            <a:pt x="85305" y="3027"/>
                            <a:pt x="224043" y="-19062"/>
                            <a:pt x="169314" y="49351"/>
                          </a:cubicBezTo>
                          <a:cubicBezTo>
                            <a:pt x="160942" y="59816"/>
                            <a:pt x="147012" y="64220"/>
                            <a:pt x="135861" y="71654"/>
                          </a:cubicBezTo>
                          <a:cubicBezTo>
                            <a:pt x="120993" y="67937"/>
                            <a:pt x="105992" y="64713"/>
                            <a:pt x="91256" y="60503"/>
                          </a:cubicBezTo>
                          <a:cubicBezTo>
                            <a:pt x="79954" y="57274"/>
                            <a:pt x="69557" y="49351"/>
                            <a:pt x="57802" y="49351"/>
                          </a:cubicBezTo>
                          <a:cubicBezTo>
                            <a:pt x="42476" y="49351"/>
                            <a:pt x="28225" y="57497"/>
                            <a:pt x="13197" y="60503"/>
                          </a:cubicBezTo>
                          <a:cubicBezTo>
                            <a:pt x="9552" y="61232"/>
                            <a:pt x="-5388" y="36342"/>
                            <a:pt x="2046" y="27049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43" name="直線コネクタ 42"/>
                  <p:cNvCxnSpPr/>
                  <p:nvPr/>
                </p:nvCxnSpPr>
                <p:spPr>
                  <a:xfrm>
                    <a:off x="3222885" y="5199335"/>
                    <a:ext cx="0" cy="5479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/>
                  <p:nvPr/>
                </p:nvCxnSpPr>
                <p:spPr>
                  <a:xfrm>
                    <a:off x="4739389" y="5159570"/>
                    <a:ext cx="0" cy="5479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/>
                  <p:cNvCxnSpPr/>
                  <p:nvPr/>
                </p:nvCxnSpPr>
                <p:spPr>
                  <a:xfrm>
                    <a:off x="5681272" y="5140140"/>
                    <a:ext cx="0" cy="5479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/>
                  <p:cNvCxnSpPr/>
                  <p:nvPr/>
                </p:nvCxnSpPr>
                <p:spPr>
                  <a:xfrm>
                    <a:off x="7617502" y="5159570"/>
                    <a:ext cx="0" cy="5479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135963" y="5893430"/>
                  <a:ext cx="1835440" cy="586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/>
                    <a:t>α</a:t>
                  </a:r>
                  <a:r>
                    <a:rPr kumimoji="1" lang="ja-JP" altLang="en-US" sz="2400" dirty="0" smtClean="0"/>
                    <a:t>ケンタウリ</a:t>
                  </a:r>
                  <a:endParaRPr kumimoji="1" lang="ja-JP" altLang="en-US" sz="24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4935316" y="5572770"/>
                  <a:ext cx="1385490" cy="586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シリウス</a:t>
                  </a:r>
                  <a:endParaRPr kumimoji="1" lang="ja-JP" altLang="en-US" sz="2400" dirty="0"/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728572" y="5924964"/>
                  <a:ext cx="1731333" cy="586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プロキオン</a:t>
                  </a:r>
                  <a:endParaRPr kumimoji="1" lang="ja-JP" altLang="en-US" sz="2400" dirty="0"/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8161204" y="5642536"/>
                  <a:ext cx="836729" cy="586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ベガ</a:t>
                  </a:r>
                  <a:endParaRPr kumimoji="1" lang="ja-JP" altLang="en-US" sz="2400" dirty="0"/>
                </a:p>
              </p:txBody>
            </p:sp>
          </p:grpSp>
          <p:sp>
            <p:nvSpPr>
              <p:cNvPr id="25" name="フローチャート: せん孔テープ 24"/>
              <p:cNvSpPr/>
              <p:nvPr/>
            </p:nvSpPr>
            <p:spPr>
              <a:xfrm rot="5400000">
                <a:off x="8047181" y="5302753"/>
                <a:ext cx="539645" cy="141056"/>
              </a:xfrm>
              <a:prstGeom prst="flowChartPunchedTap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8979108" y="5095169"/>
                <a:ext cx="29981" cy="6071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8387532" y="5695225"/>
                <a:ext cx="1219627" cy="586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北極星</a:t>
                </a:r>
                <a:endParaRPr kumimoji="1" lang="ja-JP" altLang="en-US" sz="2400" dirty="0"/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>
                <a:off x="10043411" y="5095169"/>
                <a:ext cx="29981" cy="599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9657507" y="5706876"/>
                <a:ext cx="2114232" cy="586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ベテルギウス</a:t>
                </a:r>
                <a:endParaRPr kumimoji="1" lang="ja-JP" altLang="en-US" sz="2400" dirty="0"/>
              </a:p>
            </p:txBody>
          </p:sp>
          <p:sp>
            <p:nvSpPr>
              <p:cNvPr id="30" name="フローチャート: せん孔テープ 29"/>
              <p:cNvSpPr/>
              <p:nvPr/>
            </p:nvSpPr>
            <p:spPr>
              <a:xfrm rot="5400000">
                <a:off x="9295748" y="5289469"/>
                <a:ext cx="539645" cy="141056"/>
              </a:xfrm>
              <a:prstGeom prst="flowChartPunchedTap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2686841" y="1885999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2.8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46250" y="2521429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5.2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834359" y="319948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11.5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90151" y="391248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22</a:t>
              </a:r>
              <a:endParaRPr kumimoji="1" lang="ja-JP" altLang="en-US" sz="2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992063" y="4617887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4.3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479302" y="4620935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8.6</a:t>
              </a:r>
              <a:endParaRPr kumimoji="1" lang="ja-JP" altLang="en-US" sz="28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04573" y="459137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11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451230" y="46504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25</a:t>
              </a:r>
              <a:endParaRPr kumimoji="1" lang="ja-JP" altLang="en-US" sz="28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612661" y="4650478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430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661975" y="459137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640</a:t>
              </a:r>
              <a:endParaRPr kumimoji="1" lang="ja-JP" altLang="en-US" sz="28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0636311" y="4648421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距離［光年］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1136" r="11500" b="1312"/>
          <a:stretch/>
        </p:blipFill>
        <p:spPr>
          <a:xfrm>
            <a:off x="-1" y="-44605"/>
            <a:ext cx="12172951" cy="689117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172950" cy="272821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24024" y="1277390"/>
            <a:ext cx="872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+mn-ea"/>
              </a:rPr>
              <a:t>星雲</a:t>
            </a:r>
            <a:r>
              <a:rPr lang="ja-JP" altLang="en-US" sz="4000" dirty="0">
                <a:solidFill>
                  <a:srgbClr val="FFFF00"/>
                </a:solidFill>
                <a:latin typeface="+mn-ea"/>
              </a:rPr>
              <a:t>の物理量（距離、大きさ）</a:t>
            </a:r>
            <a:r>
              <a:rPr lang="ja-JP" altLang="en-US" sz="4000" dirty="0" smtClean="0">
                <a:solidFill>
                  <a:srgbClr val="FFFF00"/>
                </a:solidFill>
                <a:latin typeface="+mn-ea"/>
              </a:rPr>
              <a:t>を求めて、</a:t>
            </a:r>
            <a:r>
              <a:rPr lang="ja-JP" altLang="en-US" sz="4000" dirty="0">
                <a:solidFill>
                  <a:srgbClr val="FFFF00"/>
                </a:solidFill>
                <a:latin typeface="+mn-ea"/>
              </a:rPr>
              <a:t>星雲について考察した。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1323" y="30945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概要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9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9250" y="638375"/>
            <a:ext cx="7484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</a:t>
            </a:r>
            <a:r>
              <a:rPr lang="ja-JP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の大きさ</a:t>
            </a:r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の求め方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5380" y="2258313"/>
            <a:ext cx="78598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kumimoji="1" lang="ja-JP" altLang="en-US" sz="4000" dirty="0" smtClean="0">
                <a:latin typeface="+mn-ea"/>
              </a:rPr>
              <a:t>星雲の見かけの明るさを求める</a:t>
            </a:r>
            <a:endParaRPr kumimoji="1" lang="en-US" altLang="ja-JP" sz="4000" dirty="0" smtClean="0">
              <a:latin typeface="+mn-ea"/>
            </a:endParaRPr>
          </a:p>
          <a:p>
            <a:pPr marL="857250" indent="-857250">
              <a:buFont typeface="+mj-lt"/>
              <a:buAutoNum type="romanUcPeriod"/>
            </a:pPr>
            <a:endParaRPr kumimoji="1" lang="en-US" altLang="ja-JP" sz="4000" dirty="0" smtClean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2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9250" y="638375"/>
            <a:ext cx="7484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</a:t>
            </a:r>
            <a:r>
              <a:rPr lang="ja-JP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の大きさ</a:t>
            </a:r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の求め方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5380" y="2258313"/>
            <a:ext cx="78598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kumimoji="1" lang="ja-JP" altLang="en-US" sz="4000" dirty="0" smtClean="0">
                <a:latin typeface="+mn-ea"/>
              </a:rPr>
              <a:t>星雲の見かけの明るさを求める</a:t>
            </a:r>
            <a:endParaRPr kumimoji="1" lang="en-US" altLang="ja-JP" sz="4000" dirty="0" smtClean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altLang="ja-JP" sz="4000" dirty="0">
                <a:latin typeface="+mn-ea"/>
              </a:rPr>
              <a:t>HR</a:t>
            </a:r>
            <a:r>
              <a:rPr lang="ja-JP" altLang="en-US" sz="4000" dirty="0">
                <a:latin typeface="+mn-ea"/>
              </a:rPr>
              <a:t>図を作成</a:t>
            </a:r>
            <a:r>
              <a:rPr lang="ja-JP" altLang="en-US" sz="4000" dirty="0" smtClean="0">
                <a:latin typeface="+mn-ea"/>
              </a:rPr>
              <a:t>する</a:t>
            </a:r>
            <a:endParaRPr lang="en-US" altLang="ja-JP" sz="4000" dirty="0">
              <a:latin typeface="+mn-ea"/>
            </a:endParaRPr>
          </a:p>
          <a:p>
            <a:pPr marL="857250" indent="-857250">
              <a:buFont typeface="+mj-lt"/>
              <a:buAutoNum type="romanUcPeriod"/>
            </a:pPr>
            <a:endParaRPr kumimoji="1" lang="en-US" altLang="ja-JP" sz="4000" dirty="0" smtClean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9250" y="638375"/>
            <a:ext cx="7484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</a:t>
            </a:r>
            <a:r>
              <a:rPr lang="ja-JP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の大きさ</a:t>
            </a:r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の求め方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5380" y="2258313"/>
            <a:ext cx="78598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kumimoji="1" lang="ja-JP" altLang="en-US" sz="4000" dirty="0" smtClean="0">
                <a:latin typeface="+mn-ea"/>
              </a:rPr>
              <a:t>星雲の見かけの明るさを求める</a:t>
            </a:r>
            <a:endParaRPr kumimoji="1" lang="en-US" altLang="ja-JP" sz="4000" dirty="0" smtClean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altLang="ja-JP" sz="4000" dirty="0">
                <a:latin typeface="+mn-ea"/>
              </a:rPr>
              <a:t>HR</a:t>
            </a:r>
            <a:r>
              <a:rPr lang="ja-JP" altLang="en-US" sz="4000" dirty="0">
                <a:latin typeface="+mn-ea"/>
              </a:rPr>
              <a:t>図を作成</a:t>
            </a:r>
            <a:r>
              <a:rPr lang="ja-JP" altLang="en-US" sz="4000" dirty="0" smtClean="0">
                <a:latin typeface="+mn-ea"/>
              </a:rPr>
              <a:t>する</a:t>
            </a:r>
            <a:endParaRPr lang="en-US" altLang="ja-JP" sz="4000" dirty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ja-JP" altLang="en-US" sz="4000" dirty="0">
                <a:latin typeface="+mn-ea"/>
              </a:rPr>
              <a:t>星雲までの距離を</a:t>
            </a:r>
            <a:r>
              <a:rPr lang="ja-JP" altLang="en-US" sz="4000" dirty="0" smtClean="0">
                <a:latin typeface="+mn-ea"/>
              </a:rPr>
              <a:t>求める</a:t>
            </a:r>
            <a:endParaRPr lang="en-US" altLang="ja-JP" sz="4000" dirty="0">
              <a:latin typeface="+mn-ea"/>
            </a:endParaRPr>
          </a:p>
          <a:p>
            <a:pPr marL="857250" indent="-857250">
              <a:buFont typeface="+mj-lt"/>
              <a:buAutoNum type="romanUcPeriod"/>
            </a:pPr>
            <a:endParaRPr kumimoji="1" lang="en-US" altLang="ja-JP" sz="4000" dirty="0" smtClean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6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9250" y="638375"/>
            <a:ext cx="7484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</a:t>
            </a:r>
            <a:r>
              <a:rPr lang="ja-JP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の大きさ</a:t>
            </a:r>
            <a:r>
              <a:rPr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の求め方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85380" y="2258313"/>
            <a:ext cx="78598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kumimoji="1" lang="ja-JP" altLang="en-US" sz="4000" dirty="0" smtClean="0">
                <a:latin typeface="+mn-ea"/>
              </a:rPr>
              <a:t>星雲の見かけの明るさを求める</a:t>
            </a:r>
            <a:endParaRPr kumimoji="1" lang="en-US" altLang="ja-JP" sz="4000" dirty="0" smtClean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altLang="ja-JP" sz="4000" dirty="0">
                <a:latin typeface="+mn-ea"/>
              </a:rPr>
              <a:t>HR</a:t>
            </a:r>
            <a:r>
              <a:rPr lang="ja-JP" altLang="en-US" sz="4000" dirty="0">
                <a:latin typeface="+mn-ea"/>
              </a:rPr>
              <a:t>図を作成</a:t>
            </a:r>
            <a:r>
              <a:rPr lang="ja-JP" altLang="en-US" sz="4000" dirty="0" smtClean="0">
                <a:latin typeface="+mn-ea"/>
              </a:rPr>
              <a:t>する</a:t>
            </a:r>
            <a:endParaRPr lang="en-US" altLang="ja-JP" sz="4000" dirty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ja-JP" altLang="en-US" sz="4000" dirty="0">
                <a:latin typeface="+mn-ea"/>
              </a:rPr>
              <a:t>星雲までの距離を</a:t>
            </a:r>
            <a:r>
              <a:rPr lang="ja-JP" altLang="en-US" sz="4000" dirty="0" smtClean="0">
                <a:latin typeface="+mn-ea"/>
              </a:rPr>
              <a:t>求める</a:t>
            </a:r>
            <a:endParaRPr lang="en-US" altLang="ja-JP" sz="4000" dirty="0">
              <a:latin typeface="+mn-ea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ja-JP" altLang="en-US" sz="4000" dirty="0">
                <a:latin typeface="+mn-ea"/>
              </a:rPr>
              <a:t>星雲の</a:t>
            </a:r>
            <a:r>
              <a:rPr lang="ja-JP" altLang="en-US" sz="4000" dirty="0" smtClean="0">
                <a:latin typeface="+mn-ea"/>
              </a:rPr>
              <a:t>大きさ</a:t>
            </a:r>
            <a:r>
              <a:rPr lang="ja-JP" altLang="en-US" sz="4000" dirty="0">
                <a:latin typeface="+mn-ea"/>
              </a:rPr>
              <a:t>を</a:t>
            </a:r>
            <a:r>
              <a:rPr lang="ja-JP" altLang="en-US" sz="4000" dirty="0" smtClean="0">
                <a:latin typeface="+mn-ea"/>
              </a:rPr>
              <a:t>求める</a:t>
            </a:r>
            <a:endParaRPr lang="ja-JP" altLang="en-US" sz="4000" dirty="0">
              <a:latin typeface="+mn-ea"/>
            </a:endParaRPr>
          </a:p>
          <a:p>
            <a:pPr marL="857250" indent="-857250">
              <a:buFont typeface="+mj-lt"/>
              <a:buAutoNum type="romanUcPeriod"/>
            </a:pPr>
            <a:endParaRPr kumimoji="1" lang="en-US" altLang="ja-JP" sz="4000" dirty="0" smtClean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2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-14889" r="-642" b="11224"/>
          <a:stretch/>
        </p:blipFill>
        <p:spPr>
          <a:xfrm>
            <a:off x="0" y="-1167653"/>
            <a:ext cx="12205855" cy="826117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6435144" y="5237018"/>
            <a:ext cx="5756856" cy="162098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90285" y="5345470"/>
            <a:ext cx="5046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FFFF00"/>
                </a:solidFill>
                <a:latin typeface="+mn-ea"/>
              </a:rPr>
              <a:t>観測装置：東京</a:t>
            </a:r>
            <a:r>
              <a:rPr lang="ja-JP" altLang="en-US" sz="2800" dirty="0">
                <a:solidFill>
                  <a:srgbClr val="FFFF00"/>
                </a:solidFill>
                <a:latin typeface="+mn-ea"/>
              </a:rPr>
              <a:t>大学木曽</a:t>
            </a:r>
            <a:r>
              <a:rPr lang="ja-JP" altLang="en-US" sz="2800" dirty="0" smtClean="0">
                <a:solidFill>
                  <a:srgbClr val="FFFF00"/>
                </a:solidFill>
                <a:latin typeface="+mn-ea"/>
              </a:rPr>
              <a:t>観測所</a:t>
            </a:r>
            <a:endParaRPr lang="en-US" altLang="ja-JP" sz="2800" dirty="0" smtClean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rgbClr val="FFFF00"/>
                </a:solidFill>
                <a:latin typeface="+mn-ea"/>
              </a:rPr>
              <a:t>105cm</a:t>
            </a:r>
            <a:r>
              <a:rPr lang="ja-JP" altLang="en-US" sz="2800" dirty="0">
                <a:solidFill>
                  <a:srgbClr val="FFFF00"/>
                </a:solidFill>
                <a:latin typeface="+mn-ea"/>
              </a:rPr>
              <a:t>シュミット望遠鏡</a:t>
            </a:r>
            <a:r>
              <a:rPr lang="en-US" altLang="ja-JP" sz="2800" dirty="0">
                <a:solidFill>
                  <a:srgbClr val="FFFF00"/>
                </a:solidFill>
                <a:latin typeface="+mn-ea"/>
              </a:rPr>
              <a:t>/</a:t>
            </a:r>
            <a:r>
              <a:rPr lang="en-US" altLang="ja-JP" sz="2800" dirty="0" smtClean="0">
                <a:solidFill>
                  <a:srgbClr val="FFFF00"/>
                </a:solidFill>
                <a:latin typeface="+mn-ea"/>
              </a:rPr>
              <a:t>KWFC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2537138" cy="1445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5293" y="200399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観測</a:t>
            </a:r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5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90390" y="4749365"/>
            <a:ext cx="8859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latin typeface="+mn-ea"/>
              </a:rPr>
              <a:t>の</a:t>
            </a:r>
            <a:r>
              <a:rPr lang="en-US" altLang="ja-JP" sz="4400" dirty="0" smtClean="0">
                <a:latin typeface="+mn-ea"/>
              </a:rPr>
              <a:t>4</a:t>
            </a:r>
            <a:r>
              <a:rPr lang="ja-JP" altLang="en-US" sz="4400" dirty="0" err="1" smtClean="0">
                <a:latin typeface="+mn-ea"/>
              </a:rPr>
              <a:t>つの</a:t>
            </a:r>
            <a:r>
              <a:rPr lang="ja-JP" altLang="en-US" sz="4400" dirty="0">
                <a:latin typeface="+mn-ea"/>
              </a:rPr>
              <a:t>星雲</a:t>
            </a:r>
            <a:r>
              <a:rPr lang="ja-JP" altLang="en-US" sz="4400" dirty="0" smtClean="0">
                <a:latin typeface="+mn-ea"/>
              </a:rPr>
              <a:t>を観測した。</a:t>
            </a:r>
            <a:r>
              <a:rPr lang="en-US" altLang="ja-JP" sz="4400" dirty="0" smtClean="0">
                <a:latin typeface="+mn-ea"/>
              </a:rPr>
              <a:t> </a:t>
            </a:r>
            <a:endParaRPr lang="ja-JP" altLang="en-US" sz="4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0219" y="694235"/>
            <a:ext cx="8799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Ⅰ:</a:t>
            </a:r>
            <a:r>
              <a:rPr kumimoji="1" lang="ja-JP" alt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星雲の見かけの明るさを求める。</a:t>
            </a:r>
            <a:endParaRPr lang="ja-JP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8956" y="1706137"/>
            <a:ext cx="33538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M42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Sh2-273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Sh2-311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4400" dirty="0" smtClean="0">
                <a:latin typeface="+mn-ea"/>
              </a:rPr>
              <a:t>NGC2174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0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531</Words>
  <Application>Microsoft Office PowerPoint</Application>
  <PresentationFormat>ワイド画面</PresentationFormat>
  <Paragraphs>158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7" baseType="lpstr">
      <vt:lpstr>Yu Mincho</vt:lpstr>
      <vt:lpstr>メイリオ</vt:lpstr>
      <vt:lpstr>DFKai-SB</vt:lpstr>
      <vt:lpstr>宋体</vt:lpstr>
      <vt:lpstr>ＭＳ Ｐ明朝</vt:lpstr>
      <vt:lpstr>Wingdings</vt:lpstr>
      <vt:lpstr>Calibri Light</vt:lpstr>
      <vt:lpstr>Cambria Math</vt:lpstr>
      <vt:lpstr>Mistral</vt:lpstr>
      <vt:lpstr>Calibri</vt:lpstr>
      <vt:lpstr>HGS創英ﾌﾟﾚｾﾞﾝｽEB</vt:lpstr>
      <vt:lpstr>Arial</vt:lpstr>
      <vt:lpstr>HGP明朝E</vt:lpstr>
      <vt:lpstr>ＭＳ Ｐゴシック</vt:lpstr>
      <vt:lpstr>新細明體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観測波長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星雲の大きさを求める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kirino15</dc:creator>
  <cp:lastModifiedBy>穂坂秀昭</cp:lastModifiedBy>
  <cp:revision>131</cp:revision>
  <dcterms:created xsi:type="dcterms:W3CDTF">2015-03-05T14:23:34Z</dcterms:created>
  <dcterms:modified xsi:type="dcterms:W3CDTF">2015-03-16T14:59:14Z</dcterms:modified>
</cp:coreProperties>
</file>